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1005" r:id="rId2"/>
    <p:sldId id="1001" r:id="rId3"/>
    <p:sldId id="1004" r:id="rId4"/>
    <p:sldId id="934" r:id="rId5"/>
    <p:sldId id="866" r:id="rId6"/>
    <p:sldId id="887" r:id="rId7"/>
    <p:sldId id="1002" r:id="rId8"/>
    <p:sldId id="1003" r:id="rId9"/>
    <p:sldId id="878" r:id="rId10"/>
    <p:sldId id="870" r:id="rId11"/>
    <p:sldId id="978" r:id="rId12"/>
    <p:sldId id="1006" r:id="rId13"/>
    <p:sldId id="634" r:id="rId14"/>
    <p:sldId id="628" r:id="rId15"/>
    <p:sldId id="990" r:id="rId16"/>
    <p:sldId id="260" r:id="rId17"/>
    <p:sldId id="944" r:id="rId18"/>
    <p:sldId id="946" r:id="rId19"/>
    <p:sldId id="952" r:id="rId20"/>
    <p:sldId id="958" r:id="rId21"/>
    <p:sldId id="963" r:id="rId22"/>
    <p:sldId id="986" r:id="rId23"/>
    <p:sldId id="987" r:id="rId24"/>
    <p:sldId id="989" r:id="rId25"/>
    <p:sldId id="991" r:id="rId26"/>
    <p:sldId id="992" r:id="rId27"/>
    <p:sldId id="993" r:id="rId28"/>
    <p:sldId id="994" r:id="rId29"/>
    <p:sldId id="974" r:id="rId3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2179"/>
    <a:srgbClr val="342791"/>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466" autoAdjust="0"/>
    <p:restoredTop sz="94660" autoAdjust="0"/>
  </p:normalViewPr>
  <p:slideViewPr>
    <p:cSldViewPr>
      <p:cViewPr varScale="1">
        <p:scale>
          <a:sx n="61" d="100"/>
          <a:sy n="61" d="100"/>
        </p:scale>
        <p:origin x="-546" y="-90"/>
      </p:cViewPr>
      <p:guideLst>
        <p:guide orient="horz" pos="2160"/>
        <p:guide pos="2880"/>
      </p:guideLst>
    </p:cSldViewPr>
  </p:slideViewPr>
  <p:outlineViewPr>
    <p:cViewPr>
      <p:scale>
        <a:sx n="33" d="100"/>
        <a:sy n="33" d="100"/>
      </p:scale>
      <p:origin x="0" y="17298"/>
    </p:cViewPr>
  </p:outlineViewPr>
  <p:notesTextViewPr>
    <p:cViewPr>
      <p:scale>
        <a:sx n="100" d="100"/>
        <a:sy n="100" d="100"/>
      </p:scale>
      <p:origin x="0" y="0"/>
    </p:cViewPr>
  </p:notesTextViewPr>
  <p:sorterViewPr>
    <p:cViewPr>
      <p:scale>
        <a:sx n="39" d="100"/>
        <a:sy n="39"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6706C99B-56EA-42EE-84EC-FD552E1ABCCD}" type="datetimeFigureOut">
              <a:rPr lang="en-US"/>
              <a:pPr>
                <a:defRPr/>
              </a:pPr>
              <a:t>9/11/2014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09D239FD-141C-4CB4-998D-F8BFCF59A1AA}" type="slidenum">
              <a:rPr lang="en-US"/>
              <a:pPr>
                <a:defRPr/>
              </a:pPr>
              <a:t>‹#›</a:t>
            </a:fld>
            <a:endParaRPr lang="en-US"/>
          </a:p>
        </p:txBody>
      </p:sp>
    </p:spTree>
    <p:extLst>
      <p:ext uri="{BB962C8B-B14F-4D97-AF65-F5344CB8AC3E}">
        <p14:creationId xmlns="" xmlns:p14="http://schemas.microsoft.com/office/powerpoint/2010/main" val="28196521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9D239FD-141C-4CB4-998D-F8BFCF59A1AA}" type="slidenum">
              <a:rPr lang="en-US" smtClean="0"/>
              <a:pPr>
                <a:defRPr/>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Slide Image Placeholder 1"/>
          <p:cNvSpPr>
            <a:spLocks noGrp="1" noRot="1" noChangeAspect="1" noTextEdit="1"/>
          </p:cNvSpPr>
          <p:nvPr>
            <p:ph type="sldImg"/>
          </p:nvPr>
        </p:nvSpPr>
        <p:spPr bwMode="auto">
          <a:noFill/>
          <a:ln>
            <a:solidFill>
              <a:srgbClr val="000000"/>
            </a:solidFill>
            <a:miter lim="800000"/>
            <a:headEnd/>
            <a:tailEnd/>
          </a:ln>
        </p:spPr>
      </p:sp>
      <p:sp>
        <p:nvSpPr>
          <p:cNvPr id="1556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150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E26A120-234B-42DF-A21D-6098AC8308A2}" type="slidenum">
              <a:rPr lang="en-US" smtClean="0"/>
              <a:pPr fontAlgn="base">
                <a:spcBef>
                  <a:spcPct val="0"/>
                </a:spcBef>
                <a:spcAft>
                  <a:spcPct val="0"/>
                </a:spcAft>
                <a:defRPr/>
              </a:pPr>
              <a:t>17</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Slide Image Placeholder 1"/>
          <p:cNvSpPr>
            <a:spLocks noGrp="1" noRot="1" noChangeAspect="1" noTextEdit="1"/>
          </p:cNvSpPr>
          <p:nvPr>
            <p:ph type="sldImg"/>
          </p:nvPr>
        </p:nvSpPr>
        <p:spPr bwMode="auto">
          <a:noFill/>
          <a:ln>
            <a:solidFill>
              <a:srgbClr val="000000"/>
            </a:solidFill>
            <a:miter lim="800000"/>
            <a:headEnd/>
            <a:tailEnd/>
          </a:ln>
        </p:spPr>
      </p:sp>
      <p:sp>
        <p:nvSpPr>
          <p:cNvPr id="1566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FFEE748B-E7AA-46AD-8944-A4C03F197E5C}" type="slidenum">
              <a:rPr lang="en-US" smtClean="0"/>
              <a:pPr>
                <a:defRPr/>
              </a:pPr>
              <a:t>18</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Slide Image Placeholder 1"/>
          <p:cNvSpPr>
            <a:spLocks noGrp="1" noRot="1" noChangeAspect="1" noTextEdit="1"/>
          </p:cNvSpPr>
          <p:nvPr>
            <p:ph type="sldImg"/>
          </p:nvPr>
        </p:nvSpPr>
        <p:spPr bwMode="auto">
          <a:noFill/>
          <a:ln>
            <a:solidFill>
              <a:srgbClr val="000000"/>
            </a:solidFill>
            <a:miter lim="800000"/>
            <a:headEnd/>
            <a:tailEnd/>
          </a:ln>
        </p:spPr>
      </p:sp>
      <p:sp>
        <p:nvSpPr>
          <p:cNvPr id="1576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590F2A2F-8D36-4C62-B41E-A72F57EF03B0}" type="slidenum">
              <a:rPr lang="en-US" smtClean="0"/>
              <a:pPr>
                <a:defRPr/>
              </a:pPr>
              <a:t>19</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Slide Image Placeholder 1"/>
          <p:cNvSpPr>
            <a:spLocks noGrp="1" noRot="1" noChangeAspect="1" noTextEdit="1"/>
          </p:cNvSpPr>
          <p:nvPr>
            <p:ph type="sldImg"/>
          </p:nvPr>
        </p:nvSpPr>
        <p:spPr bwMode="auto">
          <a:noFill/>
          <a:ln>
            <a:solidFill>
              <a:srgbClr val="000000"/>
            </a:solidFill>
            <a:miter lim="800000"/>
            <a:headEnd/>
            <a:tailEnd/>
          </a:ln>
        </p:spPr>
      </p:sp>
      <p:sp>
        <p:nvSpPr>
          <p:cNvPr id="15872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4BFA32A1-D628-47A5-AAE7-C2CF30FEC7AB}" type="slidenum">
              <a:rPr lang="en-US" smtClean="0"/>
              <a:pPr>
                <a:defRPr/>
              </a:pPr>
              <a:t>20</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Slide Image Placeholder 1"/>
          <p:cNvSpPr>
            <a:spLocks noGrp="1" noRot="1" noChangeAspect="1" noTextEdit="1"/>
          </p:cNvSpPr>
          <p:nvPr>
            <p:ph type="sldImg"/>
          </p:nvPr>
        </p:nvSpPr>
        <p:spPr bwMode="auto">
          <a:noFill/>
          <a:ln>
            <a:solidFill>
              <a:srgbClr val="000000"/>
            </a:solidFill>
            <a:miter lim="800000"/>
            <a:headEnd/>
            <a:tailEnd/>
          </a:ln>
        </p:spPr>
      </p:sp>
      <p:sp>
        <p:nvSpPr>
          <p:cNvPr id="15974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566EF92D-A0C6-4595-AF4C-C3B51F2349CC}" type="slidenum">
              <a:rPr lang="en-US" smtClean="0"/>
              <a:pPr>
                <a:defRPr/>
              </a:pPr>
              <a:t>21</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9D239FD-141C-4CB4-998D-F8BFCF59A1AA}" type="slidenum">
              <a:rPr lang="en-US" smtClean="0"/>
              <a:pPr>
                <a:defRPr/>
              </a:pPr>
              <a:t>24</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9D239FD-141C-4CB4-998D-F8BFCF59A1AA}" type="slidenum">
              <a:rPr lang="en-US" smtClean="0"/>
              <a:pPr>
                <a:defRPr/>
              </a:pPr>
              <a:t>25</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Slide Image Placeholder 1"/>
          <p:cNvSpPr>
            <a:spLocks noGrp="1" noRot="1" noChangeAspect="1" noTextEdit="1"/>
          </p:cNvSpPr>
          <p:nvPr>
            <p:ph type="sldImg"/>
          </p:nvPr>
        </p:nvSpPr>
        <p:spPr bwMode="auto">
          <a:noFill/>
          <a:ln>
            <a:solidFill>
              <a:srgbClr val="000000"/>
            </a:solidFill>
            <a:miter lim="800000"/>
            <a:headEnd/>
            <a:tailEnd/>
          </a:ln>
        </p:spPr>
      </p:sp>
      <p:sp>
        <p:nvSpPr>
          <p:cNvPr id="18739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DB6E3A8E-B685-437D-92FA-A44BB34731C7}" type="slidenum">
              <a:rPr lang="en-US" smtClean="0"/>
              <a:pPr>
                <a:defRPr/>
              </a:pPr>
              <a:t>26</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Slide Image Placeholder 1"/>
          <p:cNvSpPr>
            <a:spLocks noGrp="1" noRot="1" noChangeAspect="1" noTextEdit="1"/>
          </p:cNvSpPr>
          <p:nvPr>
            <p:ph type="sldImg"/>
          </p:nvPr>
        </p:nvSpPr>
        <p:spPr bwMode="auto">
          <a:noFill/>
          <a:ln>
            <a:solidFill>
              <a:srgbClr val="000000"/>
            </a:solidFill>
            <a:miter lim="800000"/>
            <a:headEnd/>
            <a:tailEnd/>
          </a:ln>
        </p:spPr>
      </p:sp>
      <p:sp>
        <p:nvSpPr>
          <p:cNvPr id="18841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9119C61C-EFD4-41A6-9BC9-6970F8874C0F}" type="slidenum">
              <a:rPr lang="en-US" smtClean="0"/>
              <a:pPr>
                <a:defRPr/>
              </a:pPr>
              <a:t>27</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Slide Image Placeholder 1"/>
          <p:cNvSpPr>
            <a:spLocks noGrp="1" noRot="1" noChangeAspect="1" noTextEdit="1"/>
          </p:cNvSpPr>
          <p:nvPr>
            <p:ph type="sldImg"/>
          </p:nvPr>
        </p:nvSpPr>
        <p:spPr bwMode="auto">
          <a:noFill/>
          <a:ln>
            <a:solidFill>
              <a:srgbClr val="000000"/>
            </a:solidFill>
            <a:miter lim="800000"/>
            <a:headEnd/>
            <a:tailEnd/>
          </a:ln>
        </p:spPr>
      </p:sp>
      <p:sp>
        <p:nvSpPr>
          <p:cNvPr id="1894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EF4C50D1-468E-4428-BDF6-861BEE714AA6}" type="slidenum">
              <a:rPr lang="en-US" smtClean="0"/>
              <a:pPr>
                <a:defRPr/>
              </a:pPr>
              <a:t>28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Image Placeholder 1"/>
          <p:cNvSpPr>
            <a:spLocks noGrp="1" noRot="1" noChangeAspect="1" noTextEdit="1"/>
          </p:cNvSpPr>
          <p:nvPr>
            <p:ph type="sldImg"/>
          </p:nvPr>
        </p:nvSpPr>
        <p:spPr bwMode="auto">
          <a:noFill/>
          <a:ln>
            <a:solidFill>
              <a:srgbClr val="000000"/>
            </a:solidFill>
            <a:miter lim="800000"/>
            <a:headEnd/>
            <a:tailEnd/>
          </a:ln>
        </p:spPr>
      </p:sp>
      <p:sp>
        <p:nvSpPr>
          <p:cNvPr id="1249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F47A9FC3-087B-4E82-BDCE-775A690589EE}" type="slidenum">
              <a:rPr lang="en-US" smtClean="0"/>
              <a:pPr>
                <a:defRPr/>
              </a:pPr>
              <a:t>5</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Slide Image Placeholder 1"/>
          <p:cNvSpPr>
            <a:spLocks noGrp="1" noRot="1" noChangeAspect="1" noTextEdit="1"/>
          </p:cNvSpPr>
          <p:nvPr>
            <p:ph type="sldImg"/>
          </p:nvPr>
        </p:nvSpPr>
        <p:spPr bwMode="auto">
          <a:noFill/>
          <a:ln>
            <a:solidFill>
              <a:srgbClr val="000000"/>
            </a:solidFill>
            <a:miter lim="800000"/>
            <a:headEnd/>
            <a:tailEnd/>
          </a:ln>
        </p:spPr>
      </p:sp>
      <p:sp>
        <p:nvSpPr>
          <p:cNvPr id="1822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8D53A0E7-BF15-47D8-AD68-6A0840563E71}" type="slidenum">
              <a:rPr lang="en-US" smtClean="0"/>
              <a:pPr>
                <a:defRPr/>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bwMode="auto">
          <a:noFill/>
          <a:ln>
            <a:solidFill>
              <a:srgbClr val="000000"/>
            </a:solidFill>
            <a:miter lim="800000"/>
            <a:headEnd/>
            <a:tailEnd/>
          </a:ln>
        </p:spPr>
      </p:sp>
      <p:sp>
        <p:nvSpPr>
          <p:cNvPr id="1218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6CEF5C50-0FB0-4A79-92E2-4F094C195BB2}" type="slidenum">
              <a:rPr lang="en-US" smtClean="0"/>
              <a:pPr>
                <a:defRPr/>
              </a:pPr>
              <a:t>8</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Slide Image Placeholder 1"/>
          <p:cNvSpPr>
            <a:spLocks noGrp="1" noRot="1" noChangeAspect="1" noTextEdit="1"/>
          </p:cNvSpPr>
          <p:nvPr>
            <p:ph type="sldImg"/>
          </p:nvPr>
        </p:nvSpPr>
        <p:spPr bwMode="auto">
          <a:noFill/>
          <a:ln>
            <a:solidFill>
              <a:srgbClr val="000000"/>
            </a:solidFill>
            <a:miter lim="800000"/>
            <a:headEnd/>
            <a:tailEnd/>
          </a:ln>
        </p:spPr>
      </p:sp>
      <p:sp>
        <p:nvSpPr>
          <p:cNvPr id="16998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87BB9BF4-2997-48CC-8EBE-49B1C509B40D}" type="slidenum">
              <a:rPr lang="en-US" smtClean="0"/>
              <a:pPr>
                <a:defRPr/>
              </a:pPr>
              <a:t>10</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lide Image Placeholder 1"/>
          <p:cNvSpPr>
            <a:spLocks noGrp="1" noRot="1" noChangeAspect="1" noTextEdit="1"/>
          </p:cNvSpPr>
          <p:nvPr>
            <p:ph type="sldImg"/>
          </p:nvPr>
        </p:nvSpPr>
        <p:spPr bwMode="auto">
          <a:noFill/>
          <a:ln>
            <a:solidFill>
              <a:srgbClr val="000000"/>
            </a:solidFill>
            <a:miter lim="800000"/>
            <a:headEnd/>
            <a:tailEnd/>
          </a:ln>
        </p:spPr>
      </p:sp>
      <p:sp>
        <p:nvSpPr>
          <p:cNvPr id="1280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63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F7CFF95-C824-48C6-88A7-9BF37CD43A55}" type="slidenum">
              <a:rPr lang="en-US" smtClean="0"/>
              <a:pPr fontAlgn="base">
                <a:spcBef>
                  <a:spcPct val="0"/>
                </a:spcBef>
                <a:spcAft>
                  <a:spcPct val="0"/>
                </a:spcAft>
                <a:defRPr/>
              </a:pPr>
              <a:t>12</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Slide Image Placeholder 1"/>
          <p:cNvSpPr>
            <a:spLocks noGrp="1" noRot="1" noChangeAspect="1" noTextEdit="1"/>
          </p:cNvSpPr>
          <p:nvPr>
            <p:ph type="sldImg"/>
          </p:nvPr>
        </p:nvSpPr>
        <p:spPr bwMode="auto">
          <a:noFill/>
          <a:ln>
            <a:solidFill>
              <a:srgbClr val="000000"/>
            </a:solidFill>
            <a:miter lim="800000"/>
            <a:headEnd/>
            <a:tailEnd/>
          </a:ln>
        </p:spPr>
      </p:sp>
      <p:sp>
        <p:nvSpPr>
          <p:cNvPr id="1546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B3508BB8-1B0A-4310-9275-90457B137C2A}" type="slidenum">
              <a:rPr lang="en-US" smtClean="0"/>
              <a:pPr>
                <a:defRPr/>
              </a:pPr>
              <a:t>13</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bwMode="auto">
          <a:noFill/>
          <a:ln>
            <a:solidFill>
              <a:srgbClr val="000000"/>
            </a:solidFill>
            <a:miter lim="800000"/>
            <a:headEnd/>
            <a:tailEnd/>
          </a:ln>
        </p:spPr>
      </p:sp>
      <p:sp>
        <p:nvSpPr>
          <p:cNvPr id="1034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253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630DA60-08C8-4F59-ABE3-A49301009794}" type="slidenum">
              <a:rPr lang="en-US" smtClean="0"/>
              <a:pPr fontAlgn="base">
                <a:spcBef>
                  <a:spcPct val="0"/>
                </a:spcBef>
                <a:spcAft>
                  <a:spcPct val="0"/>
                </a:spcAft>
                <a:defRPr/>
              </a:pPr>
              <a:t>14</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Slide Image Placeholder 1"/>
          <p:cNvSpPr>
            <a:spLocks noGrp="1" noRot="1" noChangeAspect="1" noTextEdit="1"/>
          </p:cNvSpPr>
          <p:nvPr>
            <p:ph type="sldImg"/>
          </p:nvPr>
        </p:nvSpPr>
        <p:spPr bwMode="auto">
          <a:noFill/>
          <a:ln>
            <a:solidFill>
              <a:srgbClr val="000000"/>
            </a:solidFill>
            <a:miter lim="800000"/>
            <a:headEnd/>
            <a:tailEnd/>
          </a:ln>
        </p:spPr>
      </p:sp>
      <p:sp>
        <p:nvSpPr>
          <p:cNvPr id="1740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E3B916A7-4B00-45F0-B158-CB21FBA36A30}" type="slidenum">
              <a:rPr lang="en-US" smtClean="0"/>
              <a:pPr>
                <a:defRPr/>
              </a:pPr>
              <a:t>15</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Slide Image Placeholder 1"/>
          <p:cNvSpPr>
            <a:spLocks noGrp="1" noRot="1" noChangeAspect="1" noTextEdit="1"/>
          </p:cNvSpPr>
          <p:nvPr>
            <p:ph type="sldImg"/>
          </p:nvPr>
        </p:nvSpPr>
        <p:spPr bwMode="auto">
          <a:noFill/>
          <a:ln>
            <a:solidFill>
              <a:srgbClr val="000000"/>
            </a:solidFill>
            <a:miter lim="800000"/>
            <a:headEnd/>
            <a:tailEnd/>
          </a:ln>
        </p:spPr>
      </p:sp>
      <p:sp>
        <p:nvSpPr>
          <p:cNvPr id="153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150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ACB9D2F-1969-457A-A79A-C28E9FB64C07}" type="slidenum">
              <a:rPr lang="en-US" smtClean="0"/>
              <a:pPr fontAlgn="base">
                <a:spcBef>
                  <a:spcPct val="0"/>
                </a:spcBef>
                <a:spcAft>
                  <a:spcPct val="0"/>
                </a:spcAft>
                <a:defRPr/>
              </a:pPr>
              <a:t>16</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D165CE35-A9A1-43ED-8EFB-B8421042C02A}" type="datetimeFigureOut">
              <a:rPr lang="en-US"/>
              <a:pPr>
                <a:defRPr/>
              </a:pPr>
              <a:t>9/11/2014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1FF446B-5ACA-4E6C-B8CA-DBC5F89416D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AAF7E75-8BA0-4532-A89E-A96D9EF6954C}" type="datetimeFigureOut">
              <a:rPr lang="en-US"/>
              <a:pPr>
                <a:defRPr/>
              </a:pPr>
              <a:t>9/11/2014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9DA3488-998D-41B0-AD8E-12452B3C68A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3343FEF-6205-42D1-96B0-4F173EECBAA7}" type="datetimeFigureOut">
              <a:rPr lang="en-US"/>
              <a:pPr>
                <a:defRPr/>
              </a:pPr>
              <a:t>9/11/2014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FFCCD3B-DA4B-4A57-AEAD-F1807B8BEAA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34C50F5-18CB-41DB-A33D-E8BD81720661}" type="datetimeFigureOut">
              <a:rPr lang="en-US"/>
              <a:pPr>
                <a:defRPr/>
              </a:pPr>
              <a:t>9/11/2014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5B7F053-369A-4BD7-B0AC-3473141F5B2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230A408-C1BC-4232-ABAB-B0976D5DE26F}" type="datetimeFigureOut">
              <a:rPr lang="en-US"/>
              <a:pPr>
                <a:defRPr/>
              </a:pPr>
              <a:t>9/11/2014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899FCFF-188D-4D43-8F56-F6C5ABDD938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33D2A0BD-EA46-45E2-9BF5-AB1285039F27}" type="datetimeFigureOut">
              <a:rPr lang="en-US"/>
              <a:pPr>
                <a:defRPr/>
              </a:pPr>
              <a:t>9/11/2014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386B7F2-864D-49B3-A6CC-D03737C53B5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DAAFE2F6-34DC-43A9-89DF-81E427E9018F}" type="datetimeFigureOut">
              <a:rPr lang="en-US"/>
              <a:pPr>
                <a:defRPr/>
              </a:pPr>
              <a:t>9/11/2014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DB51A81-6345-4B31-B2DA-21167DC8E5A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F5167AD-C068-4790-B861-00A4BA136AF1}" type="datetimeFigureOut">
              <a:rPr lang="en-US"/>
              <a:pPr>
                <a:defRPr/>
              </a:pPr>
              <a:t>9/11/2014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D1203B33-2CF5-4079-8DC6-F3AA0B1D3E5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B59EB19-CE42-46A1-9E24-8DBA5902E2B9}" type="datetimeFigureOut">
              <a:rPr lang="en-US"/>
              <a:pPr>
                <a:defRPr/>
              </a:pPr>
              <a:t>9/11/2014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0CD10C1-5FE3-4404-9913-FBD06360F2A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A3BA5B1-32E2-4186-9214-FF206AB2CF87}" type="datetimeFigureOut">
              <a:rPr lang="en-US"/>
              <a:pPr>
                <a:defRPr/>
              </a:pPr>
              <a:t>9/11/2014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DB7C93F-2D12-480A-9E82-6C0FD974F5E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C3F3488-0452-4A41-9668-C5B96E36D308}" type="datetimeFigureOut">
              <a:rPr lang="en-US"/>
              <a:pPr>
                <a:defRPr/>
              </a:pPr>
              <a:t>9/11/2014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C0E4B8C-8BCE-46BA-82F4-88C48F13092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3ED154F-B10B-4DC7-9DB0-B120831BAE1C}" type="datetimeFigureOut">
              <a:rPr lang="en-US"/>
              <a:pPr>
                <a:defRPr/>
              </a:pPr>
              <a:t>9/11/2014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B22F06A1-B605-48FC-86AD-9817B1BEAB3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ssimera@aol.com"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google.com/url?sa=i&amp;rct=j&amp;q=&amp;esrc=s&amp;frm=1&amp;source=images&amp;cd=&amp;cad=rja&amp;docid=RP8syehuLBatTM&amp;tbnid=yv2AfbUOHU7jwM:&amp;ved=0CAUQjRw&amp;url=http://mymajicdc.com/3060710/routine-traffic-stop-reveals-toddler-holding-a-handgun/&amp;ei=cC3UUtO2Mc_zqwHY8oGYBg&amp;bvm=bv.59026428,d.aWc&amp;psig=AFQjCNEVPaUeWGjj3JT0HfO4si7Y4_ysOQ&amp;ust=1389723299776137"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School Start Times</a:t>
            </a:r>
            <a:endParaRPr lang="en-US" dirty="0"/>
          </a:p>
        </p:txBody>
      </p:sp>
      <p:sp>
        <p:nvSpPr>
          <p:cNvPr id="3" name="Content Placeholder 2"/>
          <p:cNvSpPr>
            <a:spLocks noGrp="1"/>
          </p:cNvSpPr>
          <p:nvPr>
            <p:ph idx="1"/>
          </p:nvPr>
        </p:nvSpPr>
        <p:spPr/>
        <p:txBody>
          <a:bodyPr/>
          <a:lstStyle/>
          <a:p>
            <a:r>
              <a:rPr lang="en-US" dirty="0" smtClean="0"/>
              <a:t>This is a printable version of the PowerPoint presented at the 2</a:t>
            </a:r>
            <a:r>
              <a:rPr lang="en-US" baseline="30000" dirty="0" smtClean="0"/>
              <a:t>nd</a:t>
            </a:r>
            <a:r>
              <a:rPr lang="en-US" dirty="0" smtClean="0"/>
              <a:t> Annual Ohio Adolescent Health Partnership Symposium: Sep 15, 2014 – all graphics and color removed.</a:t>
            </a:r>
          </a:p>
          <a:p>
            <a:endParaRPr lang="en-US" dirty="0" smtClean="0"/>
          </a:p>
          <a:p>
            <a:r>
              <a:rPr lang="en-US" dirty="0" smtClean="0"/>
              <a:t>Contact OAHP Sleep chair Stacy Simera, MSSA, LISW-S, SAP at </a:t>
            </a:r>
            <a:r>
              <a:rPr lang="en-US" dirty="0" smtClean="0">
                <a:hlinkClick r:id="rId2"/>
              </a:rPr>
              <a:t>ssimera@aol.com</a:t>
            </a:r>
            <a:r>
              <a:rPr lang="en-US" dirty="0" smtClean="0"/>
              <a:t>, for more information</a:t>
            </a:r>
            <a:endParaRPr lang="en-US" dirty="0" smtClean="0"/>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le 5"/>
          <p:cNvSpPr>
            <a:spLocks noGrp="1"/>
          </p:cNvSpPr>
          <p:nvPr>
            <p:ph type="title"/>
          </p:nvPr>
        </p:nvSpPr>
        <p:spPr>
          <a:xfrm>
            <a:off x="0" y="0"/>
            <a:ext cx="8915400" cy="1676400"/>
          </a:xfrm>
        </p:spPr>
        <p:txBody>
          <a:bodyPr>
            <a:normAutofit/>
          </a:bodyPr>
          <a:lstStyle/>
          <a:p>
            <a:pPr algn="ctr"/>
            <a:r>
              <a:rPr lang="en-US" b="1" u="sng" dirty="0" smtClean="0"/>
              <a:t>Sleep and Grades</a:t>
            </a:r>
            <a:r>
              <a:rPr lang="en-US" dirty="0" smtClean="0"/>
              <a:t/>
            </a:r>
            <a:br>
              <a:rPr lang="en-US" dirty="0" smtClean="0"/>
            </a:br>
            <a:r>
              <a:rPr lang="en-US" sz="2400" dirty="0" smtClean="0"/>
              <a:t> </a:t>
            </a:r>
            <a:r>
              <a:rPr lang="en-US" sz="2700" i="1" dirty="0" smtClean="0">
                <a:effectLst/>
              </a:rPr>
              <a:t>Study of 6,165 US Air Force Academy cadets over 4 years. (</a:t>
            </a:r>
            <a:r>
              <a:rPr lang="en-US" sz="2700" i="1" dirty="0" err="1" smtClean="0">
                <a:effectLst/>
              </a:rPr>
              <a:t>Carrell</a:t>
            </a:r>
            <a:r>
              <a:rPr lang="en-US" sz="2700" i="1" dirty="0" smtClean="0">
                <a:effectLst/>
              </a:rPr>
              <a:t> et al, 2011)</a:t>
            </a:r>
          </a:p>
        </p:txBody>
      </p:sp>
      <p:sp>
        <p:nvSpPr>
          <p:cNvPr id="75779" name="Content Placeholder 2"/>
          <p:cNvSpPr>
            <a:spLocks noGrp="1"/>
          </p:cNvSpPr>
          <p:nvPr>
            <p:ph idx="1"/>
          </p:nvPr>
        </p:nvSpPr>
        <p:spPr>
          <a:xfrm>
            <a:off x="304800" y="2133600"/>
            <a:ext cx="8610600" cy="4495800"/>
          </a:xfrm>
        </p:spPr>
        <p:txBody>
          <a:bodyPr>
            <a:normAutofit/>
          </a:bodyPr>
          <a:lstStyle/>
          <a:p>
            <a:r>
              <a:rPr lang="en-US" sz="2800" dirty="0" smtClean="0"/>
              <a:t>Cadets with 7:50 am classes courses performed better in all their courses for that day compared to cadets with 7:00 am classes</a:t>
            </a:r>
          </a:p>
          <a:p>
            <a:r>
              <a:rPr lang="en-US" sz="2800" dirty="0" smtClean="0"/>
              <a:t>50 minute later start improved teacher quality by one standard deviation</a:t>
            </a:r>
          </a:p>
          <a:p>
            <a:endParaRPr lang="en-US" sz="2800" b="1" dirty="0" smtClean="0"/>
          </a:p>
          <a:p>
            <a:pPr>
              <a:buFont typeface="Arial" charset="0"/>
              <a:buNone/>
            </a:pPr>
            <a:r>
              <a:rPr lang="en-US" sz="2800" b="1" i="1" dirty="0" smtClean="0"/>
              <a:t>	“…later start times may be a cost-effective way to improve student outcomes for adolescents”  </a:t>
            </a:r>
            <a:r>
              <a:rPr lang="en-US" sz="1900" dirty="0" smtClean="0"/>
              <a:t>(pg 80)</a:t>
            </a:r>
          </a:p>
          <a:p>
            <a:pPr>
              <a:buFont typeface="Arial" charset="0"/>
              <a:buNone/>
            </a:pPr>
            <a:r>
              <a:rPr lang="en-US" sz="2800" dirty="0" smtClean="0"/>
              <a:t>	</a:t>
            </a:r>
            <a:r>
              <a:rPr lang="en-US" sz="2400" dirty="0" smtClean="0"/>
              <a:t>			</a:t>
            </a:r>
            <a:endParaRPr lang="en-US" dirty="0" smtClean="0"/>
          </a:p>
        </p:txBody>
      </p:sp>
      <p:sp>
        <p:nvSpPr>
          <p:cNvPr id="75780" name="AutoShape 2" descr="data:image/jpeg;base64,/9j/4AAQSkZJRgABAQAAAQABAAD/2wCEAAkGBwgHBgkIBwgKCgkLDRYPDQwMDRsUFRAWIB0iIiAdHx8kKDQsJCYxJx8fLT0tMTU3Ojo6Iys/RD84QzQ5OjcBCgoKDQwNGg8PGjclHyU3Nzc3Nzc3Nzc3Nzc3Nzc3Nzc3Nzc3Nzc3Nzc3Nzc3Nzc3Nzc3Nzc3Nzc3Nzc3Nzc3N//AABEIAJ8ApgMBIgACEQEDEQH/xAAcAAABBAMBAAAAAAAAAAAAAAAAAQQFBwIDBgj/xAA8EAACAQMDAQUFBgQFBQEAAAABAgMABBEFEiExBhNBUWEicYGRoQcUMlKxwUJTkvAjYqLR4SRDcnPCF//EABkBAQADAQEAAAAAAAAAAAAAAAACAwQBBf/EACkRAAICAQQBAwIHAAAAAAAAAAABAgMRBBIhMUETIlEUcTJSYZGhsfD/2gAMAwEAAhEDEQA/ALxooooAooooAopCcUkm7Y2wDdjgMcDNAIJY2dkDAsmNw8Rms6hplZjKJlIvGHHdElcY9Oce8dfCpOzKG1i7pGRNo2qwwQPI0BurTdNKsZMCB3H8JbGa3VhKVCnccCgI1XnUieApI90RhGBAU4493A5qTUHA3YzjnFM4bKzXujGmGiIIbJ3H3nqfjT3NALSZFFMdUjEkca9yZH3goQudhHU/Lj4+HWgHaTRu8iK2WjIDDyJGa2VF2m5pm+57YY1IEscgyc+I9D65OfrUmOlALRRRQBRRRQBRRRQBRRRQBRWEhPdttIVsHBIyAajPvNwI7a6uGRIg3t93/EMHnnwzjpnPWgHWqxSS2jdwHMy+0ndybDn0PT4HiuG07t1eW129rqsJkVX27mQRyD/yAJGflVhRssqK6EMjDII8RVZdvuzb29y2oWFvcNCRmbb7Sp69cgefGP2ov3Jbol9GxvbM7C17T6JNMC86280g2/4425xnjPTz8anIpY5UDRSI6noVYEGvPsskskHcmUsvhnPB+VN4NSvrGTEdxJH6qcZ+PjVUNS32i+WkXhnoczE52LkDxJrEAk7nxu/Sq97CdrGmkNrqNwzK+Aju2dje/wAj9DXeXcUk8eyK4eA+LKOvpWiNm6OUjJOpwlhm1hnxwfA+VAUhRliG8xTG3gFnpiy948kgIcyMck9MgeQxTyaaK2iaaaRUjRSWZjwBU0+Msrwsm5JM4Ddfoawu720s4991cQwr5yOB+tVF2s7WXNxeuYZZkhBxFGrEbR5nHia5T71dX0jGR3259piOvx6n4ms8tT8I2Q0jxyy7pe1+jxo8lu7TnOD3afix45OBj1qFt+2Woavqi2Wn25ijbPtRoJJAPMZIUe88VXcl1I6gOxwOgHAA+VWb2C7OrZWqajO8/fy4YKcooHhx49fH5eNV122Wy46O2VV1R57OvtozFEqF5HIHLSNkk1mro+SrqcHBweh8qxuDIsLGFFeQdFZtoPxqHl7tYn3GYOzlp0iDcDPJwuf159cVtMZOUUikFQR0I4paAKKKKAKKKKA1zRJNG0cgyrDBHmKbx2SJdrLHhUCEd3jPtcYYeXAI+NPKKAAMVi6KylWAKkYIPjWVFAVr2n+z6QO1z2fC7P4rVjjH/iT+hqvtSsrmyla31G2kgkU4IlGOfTw+Veh5W2px16D300uLS2uoDDdQRzRk5KyLnnzrPPTxfK7NENTKPD6PPVtPJZzhkPw8CPdXc9ne1l9PF90WfKqB7Mgz7Po3UftUZ247JyaFP39spfTnb2HPPdn8p/3/ALMR2aEwvzMi5VVwxPr5fKsr3QfwzbmFsS3LzX4TpG2OJu9YY2N0X1zVddpe0N5JIttPcPLtHCtjavlwOp9TXQXM6/comAPt/hGOenjVf6qZW1K47xQpJGPdiuO2Vn4iFVcI8obMWmkaRyTk5PPWpXSNI1DVZFj06zllBOC4XCLz4t0rouwXZFdW/wCv1JCLKMjuoyCO+I9fy/rzVqwIlvsWJFSLG0KowF/vNXV0b+WV26na8ROV7I9hYdNZLzVStxeDDIg/BEcf6j6kV2gUCgUta4wUFhGOU3N5YHmtaQRxtIyLhpDuc+Z6ftWyipEQoopMigFooooDVcTxwR75Thc46E8/Cmq34jMr3KtHFu/w2MbdOnPHXP0Ip3OCYJAiqzFThW6E+vpTKK0uI2tSzxyCIYIIxjjHB8fD6+6gJGikHSloAooooDXKu5cDr1rUrBuB18R5U4NNyjK5wu7J4PFDj4NV5HbyWkkd3GkkDKQ6OuQw8sHrVZdp7Cz0+/SLT7dLeHu1bZHnGST86su9t3uLdoxlD1B46/OuE7SadcSatCksTA/dzg44O3Pj8QKp1W2NLm30W6eT9VROKiup3vZreSZmii3d2hxxzx+tdn2W0XSbyBrnU7VLh4JdoLk/hIB5GecdefOuM0W0eXtPNE8b43NuGPwjI5qwuytldPYyIkRCmc5ZhgcAD9qz6Vwndsf3NGqlKFWY95OzjEcMSrEFSJVwgUYAHpWS4kZQvIHJ9KwghaGFEwTtGMv41vjXbxn2jya34S6MOWzYKWkpa4SCiiigMXzsbaAWxwCcA1GGWUv97fYssf8Ah9yMnr1595Xnwx68Sh6U0bT7dlkVkJMjFi+47gSfA9RQDi3MjQqZlVZD+IKcgUVmOBiigFooooAooooAoopte3kVnD3k7ALnA9T5UAt5KscDFpFQfmY4FMDqdsU299ED/wC5ePrVG/aR28udfunsrJ3isY22sASC5HXPxrhe+l/myf1Gh0t9+zOsorwrqttJCGYgG8O1zzzg+Ndzoogs9KsbfULqG5uLeBUdxMGDED/NzXmcTSjpLJ/WaO+l/myf1mp3y9eKhYk19iuutVtuPkvvtLYXl1qK3Oj6jaxo8KRuhuNrKVYkfA55x5eNPuy7Xtld3lxq15ZSLJsWNYZRkYLknHAx7WPhXnbvpccyyf1Gjvpf50n9ZqCUFjEVn5xyS2vOcnpLtdt1nR5LWyu4Ipt6Ou+XbuwckZFctpWiapDrdheXmqwmOGdZHb70zMEH8OPHPTyqlu+l/myf1mt9jqF3Y3cV1bXEqSxtlW3E/Txq2F0oxcURlUpSUn4PXSEEZByPSsqq/wCzvt/HfQpbXY24Ko6jJ7lmOFx5oTwPL3dLPByM1UTFooooAoorAyAMFyu4jIGeTQGdFa4ZkmUtGwYBipI8xSUAxWeSe5eS1l9hU2lXHBOTyF6/sfqHdizvao0j73YZJxjHpj06Uk9mk80byHKqDuQjIfpjPuxW2CCKBSsMaIpOSEXAzQGyiiigCtF7axXlrJbzD2HGMjqPIj1HWt9FAeY/tH0ptN7RyswwZ8l8dN44J+PB+NcrVq/bvbhNTtZh1kP/AMgftVVfA/Ku4GUuwqU0m00+eeAT35Ry6gQm0aTfk/hyCOtRePQ/KlG5TkZHurmGNy+Tve12h9nLLT4W068YMFCM5xNsG5yOFI6tuXcfyY61wsyRI2Ipu9HnsK/TNYkuQoy2FXYvHRc5x7smk2t+U/KmGMoSkJwM1ltb8p+VbbWEy3MMZQ4eRVPHma7hjcvkvD7I+zKWlml3PH/iKFlbPjIwyP6VPzarPHSofspEItIGMcyP9Dt/apmuAKKKKAQ9KYajGZJoR90Myrli3s8enJ9x+FSFIRmgI22WeQM9lJFHAWIVXjL9OOACuOnTJpKkkUKuAAPHiigMqKKw72P2/bX2Px8/h9/lQGdFYRSpNGskZyjjKnzFZ0AUHpSE0jMAOTQFcdvn39oYgP8AtwH67f8AmufqS7ST/edauJPLCj9f3+lRuK9KiOII8XVT3WvAUVphl3zXCfy3C/6FP71uq1NNZM8k08MKKPSjxrvBzkKVThgfUVpik3TzRn+Ar9R/xW2uLDRJ5g+S0eysgfSQB/DK/wBTu/epiuM7CX2TNayH8SCRc+a8N9Nh+ddPb6lY3Exggu4ZJQTlFcE15MuJNHvwe6KY8ooorhIKKZXE7i4RLfEuCTJGOvz6A+hrZYzPOju6BBuIUBs5A8fnmgHNFFFAI34TUVclIriW6uLRhGihVb2TnHIPXPXjHu+EtWLIrLtZQR5EUA2sY54YhFMUIUAJg5OB58D9Kd0hA8qQnFAR+trdy2wisZBG7H228dvjj16fWoGGZrK8isxPLI8md+ScbTn8QJOG8vPmp5LrCyPdKIpVzhCfAE4OfdzUNcTC4VLlWBVJ1cn/ACnK5+tZ29z3RlwWR44aGmtdmrGCwl1Ca8ljkYbvaAKlj0HTPWuZ0a1t72/it7ycwJJwGA5LeAq0LRo7uwTvFV0K7WVhkccHPypnfWdjpthd3dtaQRyRwuVZUAOcV6ENQ4wwzz7NIpTTXRVehwWlzqnaYS3JhFqLeSLIzv3KRjHn7I+dSGjWlvfahFbXM/cK/AbGSx8AKYfZ5LGv2najaSorpdWIUqwyDtCH/eret9K0+2k7yCzgRx0ZUGRSu9xhgXaRTsUl0cjrnZbT9N06S5W9mRlGFEmCHbwHAHWuf0WzgvtQjtrq47hXOFIGSx8BVryxRzxmOaNZEbqrDINMJbDT9Otp7qC0gjaONm3KgBGBXY6hqLT7Iz0alNOPRUdnFbHtHr0UlyYxFbxPAGGe8IZxj3nIqW0Kyt9R1FLa5uDAH/DgZLHyqK7Hzx//AKmltcKrx3Vi0ZVhkM34h+hq4bfTLG1k7y3tIY5PzKgzXIXuMceSd2kUrFLwcTr+kQ6DLZm2lleOeTZIHI5GQMcDod1TywT6hHlDJbOnshAMLCQeMDxPr0pl2y/63VtK06Plu9DN6DIP0C/UVKtqMNvqUUUrhGuE3Kp8RnH7ivPt99jblg3QW2GIomYm3ID862UytDO07ttC25UbFYYbdk5Puxingq6MlJZRFrAzntMyI9sFiZnPesvBIIOenU5rdbWy2xfY8hDnO1mzg+OPfW7A8qWpHAooooAooooArCSRExvZV8snFZ0z1KASQhkh7yVWGzBAI555P9++gMUaHUbZlnjQqWIKNzx4H4jB+Nc1oaC2tpLSVA33ffbuh/iUHGPiuDXRJA0l93l1AhKoCjryoP65/vzFN7/T2S7a+tFDGQBbiL84HQj/ADAceorPqI+3MUWVy8MhzdX2izma3jN5Zu2JIwcOfJlJ43+BU4B65Hi/n1PTddsJbGC/S3mlGO7nUo45/K2CaUKoQMmVHALEYwM9CPd4VhcWVncQlZ7dHywHs8AZ9Omf96y1a14WVklKvnKOe0X7ObrT+2adoTqsZRDgQJCcuuzby2eOeenhViCuTjspbNQ2n3jwDAPdSHAHXw5XwNPbXXZIXWHU4TG7cK6jhv2+Va69RXPhPkg4s6CmmqWrXun3FqkndmZCm7GcA9ab6hrllYRhpplLEcIvU1HLqupXgDQwpaxNyrzZyR6Dr+lTnZCC9zOKLZzdn9m9xa9sbTtAdWjC2jArEITlxghsnPGQx867TUNYhtVKRHvZyOFFR7W8k8cpvrq6mEZAMYPdKc+i8n41nDbRIF+528YjOC+wY8R1PoAfnWWWr/IiahzyR1layG9a8vVLXFwdgH5FyMj3ngegFSGk7pdUv7sIXFtElrGFx7TKCXxn1IHwNZmGYgxWTBp2zmY/giz1I8zUpp1lDY2cdvADtQdT1Y+JPvqGl3WSc2Sm0lhDf71Lu+97GWFBsMWRuyT5efQAevrUhC5kiV2jeMsM7Hxke/BNMzpy7Ce+l7wvv3k+ucY6Yp8vAr0SgWiiigCiiigCiiigCiiigEopaKAa3NnHcckFH8HQ4NRstjqMPETQ3MO7dscd22feOvxqcpKzT0tUm3jGScbGiBTcGXvY5YW6HvFyDjpyPj86QW6Nbus0Qli7ogc5BbPp4k+VTpUeNRl/pRfMunzG1uOuRyj+jL5Vl+ksjLKeV/JP1E+CIs9Is4bmaZEeS4EZMTStu7vjjaKkHgCse+lxjIIB3M/Pl7jj4UwsItS1C4khZRYJA2yd0cOztjoh/hXGOTz4eFdFaWUFom2FMebHkn3mo/T22Jdf79CUpbXwRu28l3C0tcFjkzXR6nzCinMGmOcNf3L3DDw/Cg+AqSAxS1rjpYYxP3f1+xW7H4MERUG1FAA8BWQpaK0pJcIrCiiiugKKKKAKKKKA/9k="/>
          <p:cNvSpPr>
            <a:spLocks noChangeAspect="1" noChangeArrowheads="1"/>
          </p:cNvSpPr>
          <p:nvPr/>
        </p:nvSpPr>
        <p:spPr bwMode="auto">
          <a:xfrm>
            <a:off x="63500" y="-758825"/>
            <a:ext cx="1581150" cy="1514475"/>
          </a:xfrm>
          <a:prstGeom prst="rect">
            <a:avLst/>
          </a:prstGeom>
          <a:noFill/>
          <a:ln w="9525">
            <a:noFill/>
            <a:miter lim="800000"/>
            <a:headEnd/>
            <a:tailEnd/>
          </a:ln>
        </p:spPr>
        <p:txBody>
          <a:bodyPr/>
          <a:lstStyle/>
          <a:p>
            <a:endParaRPr lang="en-US"/>
          </a:p>
        </p:txBody>
      </p:sp>
      <p:sp>
        <p:nvSpPr>
          <p:cNvPr id="75781" name="AutoShape 4" descr="data:image/jpeg;base64,/9j/4AAQSkZJRgABAQAAAQABAAD/2wCEAAkGBwgHBgkIBwgKCgkLDRYPDQwMDRsUFRAWIB0iIiAdHx8kKDQsJCYxJx8fLT0tMTU3Ojo6Iys/RD84QzQ5OjcBCgoKDQwNGg8PGjclHyU3Nzc3Nzc3Nzc3Nzc3Nzc3Nzc3Nzc3Nzc3Nzc3Nzc3Nzc3Nzc3Nzc3Nzc3Nzc3Nzc3N//AABEIAJ8ApgMBIgACEQEDEQH/xAAcAAABBAMBAAAAAAAAAAAAAAAAAQQFBwIDBgj/xAA8EAACAQMDAQUFBgQFBQEAAAABAgMABBEFEiExBhNBUWEicYGRoQcUMlKxwUJTkvAjYqLR4SRDcnPCF//EABkBAQADAQEAAAAAAAAAAAAAAAACAwQBBf/EACkRAAICAQQBAwIHAAAAAAAAAAABAgMRBBIhMUETIlEUcTJSYZGhsfD/2gAMAwEAAhEDEQA/ALxooooAooooAopCcUkm7Y2wDdjgMcDNAIJY2dkDAsmNw8Rms6hplZjKJlIvGHHdElcY9Oce8dfCpOzKG1i7pGRNo2qwwQPI0BurTdNKsZMCB3H8JbGa3VhKVCnccCgI1XnUieApI90RhGBAU4493A5qTUHA3YzjnFM4bKzXujGmGiIIbJ3H3nqfjT3NALSZFFMdUjEkca9yZH3goQudhHU/Lj4+HWgHaTRu8iK2WjIDDyJGa2VF2m5pm+57YY1IEscgyc+I9D65OfrUmOlALRRRQBRRRQBRRRQBRRRQBRWEhPdttIVsHBIyAajPvNwI7a6uGRIg3t93/EMHnnwzjpnPWgHWqxSS2jdwHMy+0ndybDn0PT4HiuG07t1eW129rqsJkVX27mQRyD/yAJGflVhRssqK6EMjDII8RVZdvuzb29y2oWFvcNCRmbb7Sp69cgefGP2ov3Jbol9GxvbM7C17T6JNMC86280g2/4425xnjPTz8anIpY5UDRSI6noVYEGvPsskskHcmUsvhnPB+VN4NSvrGTEdxJH6qcZ+PjVUNS32i+WkXhnoczE52LkDxJrEAk7nxu/Sq97CdrGmkNrqNwzK+Aju2dje/wAj9DXeXcUk8eyK4eA+LKOvpWiNm6OUjJOpwlhm1hnxwfA+VAUhRliG8xTG3gFnpiy948kgIcyMck9MgeQxTyaaK2iaaaRUjRSWZjwBU0+Msrwsm5JM4Ddfoawu720s4991cQwr5yOB+tVF2s7WXNxeuYZZkhBxFGrEbR5nHia5T71dX0jGR3259piOvx6n4ms8tT8I2Q0jxyy7pe1+jxo8lu7TnOD3afix45OBj1qFt+2Woavqi2Wn25ijbPtRoJJAPMZIUe88VXcl1I6gOxwOgHAA+VWb2C7OrZWqajO8/fy4YKcooHhx49fH5eNV122Wy46O2VV1R57OvtozFEqF5HIHLSNkk1mro+SrqcHBweh8qxuDIsLGFFeQdFZtoPxqHl7tYn3GYOzlp0iDcDPJwuf159cVtMZOUUikFQR0I4paAKKKKAKKKKA1zRJNG0cgyrDBHmKbx2SJdrLHhUCEd3jPtcYYeXAI+NPKKAAMVi6KylWAKkYIPjWVFAVr2n+z6QO1z2fC7P4rVjjH/iT+hqvtSsrmyla31G2kgkU4IlGOfTw+Veh5W2px16D300uLS2uoDDdQRzRk5KyLnnzrPPTxfK7NENTKPD6PPVtPJZzhkPw8CPdXc9ne1l9PF90WfKqB7Mgz7Po3UftUZ247JyaFP39spfTnb2HPPdn8p/3/ALMR2aEwvzMi5VVwxPr5fKsr3QfwzbmFsS3LzX4TpG2OJu9YY2N0X1zVddpe0N5JIttPcPLtHCtjavlwOp9TXQXM6/comAPt/hGOenjVf6qZW1K47xQpJGPdiuO2Vn4iFVcI8obMWmkaRyTk5PPWpXSNI1DVZFj06zllBOC4XCLz4t0rouwXZFdW/wCv1JCLKMjuoyCO+I9fy/rzVqwIlvsWJFSLG0KowF/vNXV0b+WV26na8ROV7I9hYdNZLzVStxeDDIg/BEcf6j6kV2gUCgUta4wUFhGOU3N5YHmtaQRxtIyLhpDuc+Z6ftWyipEQoopMigFooooDVcTxwR75Thc46E8/Cmq34jMr3KtHFu/w2MbdOnPHXP0Ip3OCYJAiqzFThW6E+vpTKK0uI2tSzxyCIYIIxjjHB8fD6+6gJGikHSloAooooDXKu5cDr1rUrBuB18R5U4NNyjK5wu7J4PFDj4NV5HbyWkkd3GkkDKQ6OuQw8sHrVZdp7Cz0+/SLT7dLeHu1bZHnGST86su9t3uLdoxlD1B46/OuE7SadcSatCksTA/dzg44O3Pj8QKp1W2NLm30W6eT9VROKiup3vZreSZmii3d2hxxzx+tdn2W0XSbyBrnU7VLh4JdoLk/hIB5GecdefOuM0W0eXtPNE8b43NuGPwjI5qwuytldPYyIkRCmc5ZhgcAD9qz6Vwndsf3NGqlKFWY95OzjEcMSrEFSJVwgUYAHpWS4kZQvIHJ9KwghaGFEwTtGMv41vjXbxn2jya34S6MOWzYKWkpa4SCiiigMXzsbaAWxwCcA1GGWUv97fYssf8Ah9yMnr1595Xnwx68Sh6U0bT7dlkVkJMjFi+47gSfA9RQDi3MjQqZlVZD+IKcgUVmOBiigFooooAooooAoopte3kVnD3k7ALnA9T5UAt5KscDFpFQfmY4FMDqdsU299ED/wC5ePrVG/aR28udfunsrJ3isY22sASC5HXPxrhe+l/myf1Gh0t9+zOsorwrqttJCGYgG8O1zzzg+Ndzoogs9KsbfULqG5uLeBUdxMGDED/NzXmcTSjpLJ/WaO+l/myf1mp3y9eKhYk19iuutVtuPkvvtLYXl1qK3Oj6jaxo8KRuhuNrKVYkfA55x5eNPuy7Xtld3lxq15ZSLJsWNYZRkYLknHAx7WPhXnbvpccyyf1Gjvpf50n9ZqCUFjEVn5xyS2vOcnpLtdt1nR5LWyu4Ipt6Ou+XbuwckZFctpWiapDrdheXmqwmOGdZHb70zMEH8OPHPTyqlu+l/myf1mt9jqF3Y3cV1bXEqSxtlW3E/Txq2F0oxcURlUpSUn4PXSEEZByPSsqq/wCzvt/HfQpbXY24Ko6jJ7lmOFx5oTwPL3dLPByM1UTFooooAoorAyAMFyu4jIGeTQGdFa4ZkmUtGwYBipI8xSUAxWeSe5eS1l9hU2lXHBOTyF6/sfqHdizvao0j73YZJxjHpj06Uk9mk80byHKqDuQjIfpjPuxW2CCKBSsMaIpOSEXAzQGyiiigCtF7axXlrJbzD2HGMjqPIj1HWt9FAeY/tH0ptN7RyswwZ8l8dN44J+PB+NcrVq/bvbhNTtZh1kP/AMgftVVfA/Ku4GUuwqU0m00+eeAT35Ry6gQm0aTfk/hyCOtRePQ/KlG5TkZHurmGNy+Tve12h9nLLT4W068YMFCM5xNsG5yOFI6tuXcfyY61wsyRI2Ipu9HnsK/TNYkuQoy2FXYvHRc5x7smk2t+U/KmGMoSkJwM1ltb8p+VbbWEy3MMZQ4eRVPHma7hjcvkvD7I+zKWlml3PH/iKFlbPjIwyP6VPzarPHSofspEItIGMcyP9Dt/apmuAKKKKAQ9KYajGZJoR90Myrli3s8enJ9x+FSFIRmgI22WeQM9lJFHAWIVXjL9OOACuOnTJpKkkUKuAAPHiigMqKKw72P2/bX2Px8/h9/lQGdFYRSpNGskZyjjKnzFZ0AUHpSE0jMAOTQFcdvn39oYgP8AtwH67f8AmufqS7ST/edauJPLCj9f3+lRuK9KiOII8XVT3WvAUVphl3zXCfy3C/6FP71uq1NNZM8k08MKKPSjxrvBzkKVThgfUVpik3TzRn+Ar9R/xW2uLDRJ5g+S0eysgfSQB/DK/wBTu/epiuM7CX2TNayH8SCRc+a8N9Nh+ddPb6lY3Exggu4ZJQTlFcE15MuJNHvwe6KY8ooorhIKKZXE7i4RLfEuCTJGOvz6A+hrZYzPOju6BBuIUBs5A8fnmgHNFFFAI34TUVclIriW6uLRhGihVb2TnHIPXPXjHu+EtWLIrLtZQR5EUA2sY54YhFMUIUAJg5OB58D9Kd0hA8qQnFAR+trdy2wisZBG7H228dvjj16fWoGGZrK8isxPLI8md+ScbTn8QJOG8vPmp5LrCyPdKIpVzhCfAE4OfdzUNcTC4VLlWBVJ1cn/ACnK5+tZ29z3RlwWR44aGmtdmrGCwl1Ca8ljkYbvaAKlj0HTPWuZ0a1t72/it7ycwJJwGA5LeAq0LRo7uwTvFV0K7WVhkccHPypnfWdjpthd3dtaQRyRwuVZUAOcV6ENQ4wwzz7NIpTTXRVehwWlzqnaYS3JhFqLeSLIzv3KRjHn7I+dSGjWlvfahFbXM/cK/AbGSx8AKYfZ5LGv2najaSorpdWIUqwyDtCH/eret9K0+2k7yCzgRx0ZUGRSu9xhgXaRTsUl0cjrnZbT9N06S5W9mRlGFEmCHbwHAHWuf0WzgvtQjtrq47hXOFIGSx8BVryxRzxmOaNZEbqrDINMJbDT9Otp7qC0gjaONm3KgBGBXY6hqLT7Iz0alNOPRUdnFbHtHr0UlyYxFbxPAGGe8IZxj3nIqW0Kyt9R1FLa5uDAH/DgZLHyqK7Hzx//AKmltcKrx3Vi0ZVhkM34h+hq4bfTLG1k7y3tIY5PzKgzXIXuMceSd2kUrFLwcTr+kQ6DLZm2lleOeTZIHI5GQMcDod1TywT6hHlDJbOnshAMLCQeMDxPr0pl2y/63VtK06Plu9DN6DIP0C/UVKtqMNvqUUUrhGuE3Kp8RnH7ivPt99jblg3QW2GIomYm3ID862UytDO07ttC25UbFYYbdk5Puxingq6MlJZRFrAzntMyI9sFiZnPesvBIIOenU5rdbWy2xfY8hDnO1mzg+OPfW7A8qWpHAooooAooooArCSRExvZV8snFZ0z1KASQhkh7yVWGzBAI555P9++gMUaHUbZlnjQqWIKNzx4H4jB+Nc1oaC2tpLSVA33ffbuh/iUHGPiuDXRJA0l93l1AhKoCjryoP65/vzFN7/T2S7a+tFDGQBbiL84HQj/ADAceorPqI+3MUWVy8MhzdX2izma3jN5Zu2JIwcOfJlJ43+BU4B65Hi/n1PTddsJbGC/S3mlGO7nUo45/K2CaUKoQMmVHALEYwM9CPd4VhcWVncQlZ7dHywHs8AZ9Omf96y1a14WVklKvnKOe0X7ObrT+2adoTqsZRDgQJCcuuzby2eOeenhViCuTjspbNQ2n3jwDAPdSHAHXw5XwNPbXXZIXWHU4TG7cK6jhv2+Va69RXPhPkg4s6CmmqWrXun3FqkndmZCm7GcA9ab6hrllYRhpplLEcIvU1HLqupXgDQwpaxNyrzZyR6Dr+lTnZCC9zOKLZzdn9m9xa9sbTtAdWjC2jArEITlxghsnPGQx867TUNYhtVKRHvZyOFFR7W8k8cpvrq6mEZAMYPdKc+i8n41nDbRIF+528YjOC+wY8R1PoAfnWWWr/IiahzyR1layG9a8vVLXFwdgH5FyMj3ngegFSGk7pdUv7sIXFtElrGFx7TKCXxn1IHwNZmGYgxWTBp2zmY/giz1I8zUpp1lDY2cdvADtQdT1Y+JPvqGl3WSc2Sm0lhDf71Lu+97GWFBsMWRuyT5efQAevrUhC5kiV2jeMsM7Hxke/BNMzpy7Ce+l7wvv3k+ucY6Yp8vAr0SgWiiigCiiigCiiigCiiigEopaKAa3NnHcckFH8HQ4NRstjqMPETQ3MO7dscd22feOvxqcpKzT0tUm3jGScbGiBTcGXvY5YW6HvFyDjpyPj86QW6Nbus0Qli7ogc5BbPp4k+VTpUeNRl/pRfMunzG1uOuRyj+jL5Vl+ksjLKeV/JP1E+CIs9Is4bmaZEeS4EZMTStu7vjjaKkHgCse+lxjIIB3M/Pl7jj4UwsItS1C4khZRYJA2yd0cOztjoh/hXGOTz4eFdFaWUFom2FMebHkn3mo/T22Jdf79CUpbXwRu28l3C0tcFjkzXR6nzCinMGmOcNf3L3DDw/Cg+AqSAxS1rjpYYxP3f1+xW7H4MERUG1FAA8BWQpaK0pJcIrCiiiugKKKKAKKKKA/9k="/>
          <p:cNvSpPr>
            <a:spLocks noChangeAspect="1" noChangeArrowheads="1"/>
          </p:cNvSpPr>
          <p:nvPr/>
        </p:nvSpPr>
        <p:spPr bwMode="auto">
          <a:xfrm>
            <a:off x="63500" y="-758825"/>
            <a:ext cx="1581150" cy="1514475"/>
          </a:xfrm>
          <a:prstGeom prst="rect">
            <a:avLst/>
          </a:prstGeom>
          <a:noFill/>
          <a:ln w="9525">
            <a:noFill/>
            <a:miter lim="800000"/>
            <a:headEnd/>
            <a:tailEnd/>
          </a:ln>
        </p:spPr>
        <p:txBody>
          <a:bodyPr/>
          <a:lstStyle/>
          <a:p>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Disparity and School Start Time</a:t>
            </a:r>
            <a:endParaRPr lang="en-US" u="sng" dirty="0"/>
          </a:p>
        </p:txBody>
      </p:sp>
      <p:sp>
        <p:nvSpPr>
          <p:cNvPr id="3" name="Content Placeholder 2"/>
          <p:cNvSpPr>
            <a:spLocks noGrp="1"/>
          </p:cNvSpPr>
          <p:nvPr>
            <p:ph idx="1"/>
          </p:nvPr>
        </p:nvSpPr>
        <p:spPr>
          <a:xfrm>
            <a:off x="457200" y="1524000"/>
            <a:ext cx="8229600" cy="4602163"/>
          </a:xfrm>
        </p:spPr>
        <p:txBody>
          <a:bodyPr/>
          <a:lstStyle/>
          <a:p>
            <a:pPr>
              <a:buNone/>
            </a:pPr>
            <a:r>
              <a:rPr lang="en-US" dirty="0" smtClean="0"/>
              <a:t>	</a:t>
            </a:r>
            <a:r>
              <a:rPr lang="en-US" b="1" i="1" dirty="0" smtClean="0"/>
              <a:t>“The earliest school start times are associated with annual reductions in student performance of roughly 0.1 standard deviations for disadvantaged students, equivalent to replacing an average teacher with a teacher at the sixteenth percentile in terms of effectiveness.”  </a:t>
            </a:r>
          </a:p>
          <a:p>
            <a:pPr>
              <a:buNone/>
            </a:pPr>
            <a:endParaRPr lang="en-US" sz="2400" dirty="0" smtClean="0"/>
          </a:p>
          <a:p>
            <a:pPr algn="r">
              <a:buNone/>
            </a:pPr>
            <a:r>
              <a:rPr lang="en-US" sz="2400" dirty="0" smtClean="0"/>
              <a:t>	(Jacob and </a:t>
            </a:r>
            <a:r>
              <a:rPr lang="en-US" sz="2400" dirty="0" err="1" smtClean="0"/>
              <a:t>Rockoff</a:t>
            </a:r>
            <a:r>
              <a:rPr lang="en-US" sz="2400" dirty="0" smtClean="0"/>
              <a:t>, 2011, pg 7)</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pPr eaLnBrk="1" hangingPunct="1"/>
            <a:r>
              <a:rPr lang="en-US" u="sng" dirty="0" smtClean="0"/>
              <a:t>Melatonin Shift in Adolescence</a:t>
            </a:r>
          </a:p>
        </p:txBody>
      </p:sp>
      <p:sp>
        <p:nvSpPr>
          <p:cNvPr id="3" name="Content Placeholder 2"/>
          <p:cNvSpPr>
            <a:spLocks noGrp="1"/>
          </p:cNvSpPr>
          <p:nvPr>
            <p:ph idx="1"/>
          </p:nvPr>
        </p:nvSpPr>
        <p:spPr>
          <a:xfrm>
            <a:off x="457200" y="1600200"/>
            <a:ext cx="8229600" cy="5029200"/>
          </a:xfrm>
        </p:spPr>
        <p:txBody>
          <a:bodyPr rtlCol="0">
            <a:normAutofit/>
          </a:bodyPr>
          <a:lstStyle/>
          <a:p>
            <a:pPr eaLnBrk="1" fontAlgn="auto" hangingPunct="1">
              <a:spcAft>
                <a:spcPts val="0"/>
              </a:spcAft>
              <a:buFont typeface="Arial" pitchFamily="34" charset="0"/>
              <a:buChar char="•"/>
              <a:defRPr/>
            </a:pPr>
            <a:r>
              <a:rPr lang="en-US" dirty="0" smtClean="0"/>
              <a:t>Measuring of melatonin levels in saliva:</a:t>
            </a:r>
          </a:p>
          <a:p>
            <a:pPr lvl="1" eaLnBrk="1" fontAlgn="auto" hangingPunct="1">
              <a:spcAft>
                <a:spcPts val="0"/>
              </a:spcAft>
              <a:buNone/>
              <a:defRPr/>
            </a:pPr>
            <a:r>
              <a:rPr lang="en-US" dirty="0" smtClean="0"/>
              <a:t>- 	later onset of higher levels of melatonin among adolescents – as compared to younger children and older adults</a:t>
            </a:r>
          </a:p>
          <a:p>
            <a:pPr eaLnBrk="1" fontAlgn="auto" hangingPunct="1">
              <a:spcAft>
                <a:spcPts val="0"/>
              </a:spcAft>
              <a:buFont typeface="Arial" pitchFamily="34" charset="0"/>
              <a:buChar char="•"/>
              <a:defRPr/>
            </a:pPr>
            <a:endParaRPr lang="en-US" dirty="0" smtClean="0"/>
          </a:p>
          <a:p>
            <a:pPr eaLnBrk="1" fontAlgn="auto" hangingPunct="1">
              <a:spcAft>
                <a:spcPts val="0"/>
              </a:spcAft>
              <a:buFont typeface="Arial" pitchFamily="34" charset="0"/>
              <a:buChar char="•"/>
              <a:defRPr/>
            </a:pPr>
            <a:r>
              <a:rPr lang="en-US" dirty="0" smtClean="0"/>
              <a:t>Observed in other countries around the world:</a:t>
            </a:r>
          </a:p>
          <a:p>
            <a:pPr lvl="1" eaLnBrk="1" fontAlgn="auto" hangingPunct="1">
              <a:spcAft>
                <a:spcPts val="0"/>
              </a:spcAft>
              <a:buNone/>
              <a:defRPr/>
            </a:pPr>
            <a:r>
              <a:rPr lang="en-US" dirty="0" smtClean="0"/>
              <a:t>-	a developmental condition of adolescence – not a cultural or scheduling phenomenon</a:t>
            </a:r>
          </a:p>
          <a:p>
            <a:pPr eaLnBrk="1" fontAlgn="auto" hangingPunct="1">
              <a:spcAft>
                <a:spcPts val="0"/>
              </a:spcAft>
              <a:buFont typeface="Arial" charset="0"/>
              <a:buNone/>
              <a:defRPr/>
            </a:pPr>
            <a:endParaRPr lang="en-US" dirty="0" smtClean="0"/>
          </a:p>
          <a:p>
            <a:pPr eaLnBrk="1" fontAlgn="auto" hangingPunct="1">
              <a:spcAft>
                <a:spcPts val="0"/>
              </a:spcAft>
              <a:buFont typeface="Arial" charset="0"/>
              <a:buNone/>
              <a:defRPr/>
            </a:pPr>
            <a:r>
              <a:rPr lang="en-US" sz="2000" dirty="0" smtClean="0"/>
              <a:t>(</a:t>
            </a:r>
            <a:r>
              <a:rPr lang="en-US" sz="2000" dirty="0" err="1" smtClean="0"/>
              <a:t>Carskadon</a:t>
            </a:r>
            <a:r>
              <a:rPr lang="en-US" sz="2000" dirty="0" smtClean="0"/>
              <a:t> et al., 1979; National Sleep Foundation, 2009; </a:t>
            </a:r>
            <a:r>
              <a:rPr lang="en-US" sz="2000" dirty="0" err="1" smtClean="0"/>
              <a:t>Wahlstrom</a:t>
            </a:r>
            <a:r>
              <a:rPr lang="en-US" sz="2000" dirty="0" smtClean="0"/>
              <a:t>, 2003)</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Minnesota Medical Association</a:t>
            </a:r>
            <a:endParaRPr lang="en-US" dirty="0"/>
          </a:p>
        </p:txBody>
      </p:sp>
      <p:sp>
        <p:nvSpPr>
          <p:cNvPr id="62467" name="Content Placeholder 2"/>
          <p:cNvSpPr>
            <a:spLocks noGrp="1"/>
          </p:cNvSpPr>
          <p:nvPr>
            <p:ph idx="1"/>
          </p:nvPr>
        </p:nvSpPr>
        <p:spPr/>
        <p:txBody>
          <a:bodyPr/>
          <a:lstStyle/>
          <a:p>
            <a:pPr>
              <a:buFont typeface="Arial" charset="0"/>
              <a:buNone/>
            </a:pPr>
            <a:r>
              <a:rPr lang="en-US" dirty="0" smtClean="0"/>
              <a:t>	1993 resolution to educate the public on:</a:t>
            </a:r>
          </a:p>
          <a:p>
            <a:pPr lvl="1"/>
            <a:r>
              <a:rPr lang="en-US" dirty="0" smtClean="0"/>
              <a:t>the need for  more sleep during adolescence than during childhood</a:t>
            </a:r>
          </a:p>
          <a:p>
            <a:pPr lvl="1"/>
            <a:r>
              <a:rPr lang="en-US" dirty="0" smtClean="0"/>
              <a:t>the biological shift to a later sleep pattern in adolescence</a:t>
            </a:r>
          </a:p>
          <a:p>
            <a:pPr lvl="1"/>
            <a:r>
              <a:rPr lang="en-US" dirty="0" smtClean="0"/>
              <a:t>the impact of inadequate sleep on driving safety and school performance</a:t>
            </a:r>
          </a:p>
          <a:p>
            <a:pPr lvl="1"/>
            <a:r>
              <a:rPr lang="en-US" dirty="0" smtClean="0"/>
              <a:t>the recommendation for schools to eliminate early starting times for adolescents</a:t>
            </a:r>
          </a:p>
          <a:p>
            <a:pPr lvl="1">
              <a:buFont typeface="Arial" charset="0"/>
              <a:buNone/>
            </a:pPr>
            <a:r>
              <a:rPr lang="en-US" dirty="0" smtClean="0"/>
              <a:t>				</a:t>
            </a:r>
            <a:r>
              <a:rPr lang="en-US" sz="2000" dirty="0" smtClean="0"/>
              <a:t>(Minnesota Medical Association, mnmed.org)</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Content Placeholder 2"/>
          <p:cNvSpPr>
            <a:spLocks noGrp="1"/>
          </p:cNvSpPr>
          <p:nvPr>
            <p:ph idx="1"/>
          </p:nvPr>
        </p:nvSpPr>
        <p:spPr>
          <a:xfrm>
            <a:off x="762000" y="2133600"/>
            <a:ext cx="7848600" cy="3581400"/>
          </a:xfrm>
          <a:ln w="76200">
            <a:solidFill>
              <a:schemeClr val="tx1"/>
            </a:solidFill>
          </a:ln>
        </p:spPr>
        <p:txBody>
          <a:bodyPr/>
          <a:lstStyle/>
          <a:p>
            <a:pPr algn="ctr" eaLnBrk="1" hangingPunct="1">
              <a:buFont typeface="Arial" charset="0"/>
              <a:buNone/>
            </a:pPr>
            <a:endParaRPr lang="en-US" sz="1400" u="sng" dirty="0" smtClean="0"/>
          </a:p>
          <a:p>
            <a:pPr algn="ctr" eaLnBrk="1" hangingPunct="1">
              <a:buFont typeface="Arial" charset="0"/>
              <a:buNone/>
            </a:pPr>
            <a:r>
              <a:rPr lang="en-US" u="sng" dirty="0" smtClean="0"/>
              <a:t>House Resolution 4131: The Z’s to A’s Act</a:t>
            </a:r>
          </a:p>
          <a:p>
            <a:pPr eaLnBrk="1" hangingPunct="1"/>
            <a:r>
              <a:rPr lang="en-US" sz="2800" dirty="0" smtClean="0"/>
              <a:t>Introduced June 24, 1998 by Representative Zoe Lofgren of California</a:t>
            </a:r>
          </a:p>
          <a:p>
            <a:pPr eaLnBrk="1" hangingPunct="1">
              <a:buFont typeface="Arial" charset="0"/>
              <a:buNone/>
            </a:pPr>
            <a:endParaRPr lang="en-US" sz="2800" dirty="0" smtClean="0"/>
          </a:p>
          <a:p>
            <a:pPr eaLnBrk="1" hangingPunct="1"/>
            <a:r>
              <a:rPr lang="en-US" sz="2800" dirty="0" smtClean="0"/>
              <a:t>Would have allowed for $25,000 grants to schools to implement start times of later than 9am</a:t>
            </a:r>
          </a:p>
          <a:p>
            <a:pPr eaLnBrk="1" hangingPunct="1">
              <a:buFont typeface="Arial" charset="0"/>
              <a:buNone/>
            </a:pPr>
            <a:endParaRPr lang="en-US" sz="2800" dirty="0" smtClean="0"/>
          </a:p>
          <a:p>
            <a:pPr eaLnBrk="1" hangingPunct="1">
              <a:buFont typeface="Arial" charset="0"/>
              <a:buNone/>
            </a:pPr>
            <a:r>
              <a:rPr lang="en-US" sz="2800" dirty="0" smtClean="0"/>
              <a: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3"/>
          <p:cNvSpPr>
            <a:spLocks noGrp="1"/>
          </p:cNvSpPr>
          <p:nvPr>
            <p:ph type="title"/>
          </p:nvPr>
        </p:nvSpPr>
        <p:spPr>
          <a:xfrm>
            <a:off x="0" y="0"/>
            <a:ext cx="9144000" cy="2743200"/>
          </a:xfrm>
        </p:spPr>
        <p:txBody>
          <a:bodyPr/>
          <a:lstStyle/>
          <a:p>
            <a:r>
              <a:rPr lang="en-US" sz="3200" dirty="0" smtClean="0"/>
              <a:t>The Brookings Institute’s Hamilton Project </a:t>
            </a:r>
            <a:br>
              <a:rPr lang="en-US" sz="3200" dirty="0" smtClean="0"/>
            </a:br>
            <a:r>
              <a:rPr lang="en-US" sz="3200" dirty="0" smtClean="0"/>
              <a:t>Policy Brief 2011-08: </a:t>
            </a:r>
            <a:br>
              <a:rPr lang="en-US" sz="3200" dirty="0" smtClean="0"/>
            </a:br>
            <a:r>
              <a:rPr lang="en-US" sz="3200" dirty="0" smtClean="0"/>
              <a:t>‘Organizing Schools to Improve Student Achievement’</a:t>
            </a:r>
            <a:endParaRPr lang="en-US" dirty="0" smtClean="0"/>
          </a:p>
        </p:txBody>
      </p:sp>
      <p:sp>
        <p:nvSpPr>
          <p:cNvPr id="79875" name="Content Placeholder 2"/>
          <p:cNvSpPr>
            <a:spLocks noGrp="1"/>
          </p:cNvSpPr>
          <p:nvPr>
            <p:ph idx="1"/>
          </p:nvPr>
        </p:nvSpPr>
        <p:spPr>
          <a:xfrm>
            <a:off x="457200" y="3581400"/>
            <a:ext cx="8229600" cy="3078163"/>
          </a:xfrm>
        </p:spPr>
        <p:txBody>
          <a:bodyPr/>
          <a:lstStyle/>
          <a:p>
            <a:pPr algn="ctr">
              <a:buFont typeface="Arial" charset="0"/>
              <a:buNone/>
            </a:pPr>
            <a:r>
              <a:rPr lang="en-US" sz="2800" dirty="0" smtClean="0"/>
              <a:t>9 to 1 benefit-to-cost ratio </a:t>
            </a:r>
          </a:p>
          <a:p>
            <a:pPr algn="ctr">
              <a:buFont typeface="Arial" charset="0"/>
              <a:buNone/>
            </a:pPr>
            <a:r>
              <a:rPr lang="en-US" sz="2800" dirty="0" smtClean="0"/>
              <a:t>in moving middle and high schools one hour later</a:t>
            </a:r>
          </a:p>
          <a:p>
            <a:pPr algn="ctr">
              <a:buFont typeface="Arial" charset="0"/>
              <a:buNone/>
            </a:pPr>
            <a:endParaRPr lang="en-US" sz="2400" dirty="0" smtClean="0"/>
          </a:p>
          <a:p>
            <a:pPr algn="ctr">
              <a:buFont typeface="Arial" charset="0"/>
              <a:buNone/>
            </a:pPr>
            <a:r>
              <a:rPr lang="en-US" sz="2400" i="1" dirty="0" smtClean="0"/>
              <a:t>(Available online at the Brookings Institute’s site)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4" name="Content Placeholder 2"/>
          <p:cNvSpPr>
            <a:spLocks noGrp="1"/>
          </p:cNvSpPr>
          <p:nvPr>
            <p:ph idx="1"/>
          </p:nvPr>
        </p:nvSpPr>
        <p:spPr>
          <a:xfrm>
            <a:off x="685800" y="2971800"/>
            <a:ext cx="7772400" cy="3505200"/>
          </a:xfrm>
        </p:spPr>
        <p:txBody>
          <a:bodyPr/>
          <a:lstStyle/>
          <a:p>
            <a:pPr algn="ctr" eaLnBrk="1" hangingPunct="1">
              <a:buFont typeface="Arial" charset="0"/>
              <a:buNone/>
            </a:pPr>
            <a:r>
              <a:rPr lang="en-US" sz="4400" dirty="0" smtClean="0"/>
              <a:t>School start times after 8:30 am for 6</a:t>
            </a:r>
            <a:r>
              <a:rPr lang="en-US" sz="4400" baseline="30000" dirty="0" smtClean="0"/>
              <a:t>th</a:t>
            </a:r>
            <a:r>
              <a:rPr lang="en-US" sz="4400" dirty="0" smtClean="0"/>
              <a:t> through 12</a:t>
            </a:r>
            <a:r>
              <a:rPr lang="en-US" sz="4400" baseline="30000" dirty="0" smtClean="0"/>
              <a:t>th</a:t>
            </a:r>
            <a:r>
              <a:rPr lang="en-US" sz="4400" dirty="0" smtClean="0"/>
              <a:t> grades. </a:t>
            </a:r>
          </a:p>
          <a:p>
            <a:pPr algn="ctr" eaLnBrk="1" hangingPunct="1">
              <a:buFont typeface="Arial" charset="0"/>
              <a:buNone/>
            </a:pPr>
            <a:endParaRPr lang="en-US" sz="1600" dirty="0" smtClean="0"/>
          </a:p>
          <a:p>
            <a:pPr eaLnBrk="1" hangingPunct="1">
              <a:buFont typeface="Arial" charset="0"/>
              <a:buNone/>
            </a:pPr>
            <a:endParaRPr lang="en-US" dirty="0" smtClean="0"/>
          </a:p>
          <a:p>
            <a:pPr algn="ctr" eaLnBrk="1" hangingPunct="1">
              <a:buFont typeface="Arial" charset="0"/>
              <a:buNone/>
            </a:pPr>
            <a:r>
              <a:rPr lang="en-US" sz="2000" dirty="0" smtClean="0"/>
              <a:t>(Bergin and Bergin, 2009; </a:t>
            </a:r>
            <a:r>
              <a:rPr lang="en-US" sz="2000" dirty="0" err="1" smtClean="0"/>
              <a:t>Carskadon</a:t>
            </a:r>
            <a:r>
              <a:rPr lang="en-US" sz="2000" dirty="0" smtClean="0"/>
              <a:t>, et al 1998;  National Sleep Foundation, 2009; Noland et al, 2009; </a:t>
            </a:r>
            <a:r>
              <a:rPr lang="en-US" sz="2000" dirty="0" err="1" smtClean="0"/>
              <a:t>Wahlstrom</a:t>
            </a:r>
            <a:r>
              <a:rPr lang="en-US" sz="2000" dirty="0" smtClean="0"/>
              <a:t>, 2003; </a:t>
            </a:r>
            <a:r>
              <a:rPr lang="en-US" sz="2000" dirty="0" err="1" smtClean="0"/>
              <a:t>Wolfson</a:t>
            </a:r>
            <a:r>
              <a:rPr lang="en-US" sz="2000" dirty="0" smtClean="0"/>
              <a:t> et al, 2007; and many more…) </a:t>
            </a:r>
          </a:p>
        </p:txBody>
      </p:sp>
      <p:sp>
        <p:nvSpPr>
          <p:cNvPr id="4" name="Title 3"/>
          <p:cNvSpPr>
            <a:spLocks noGrp="1"/>
          </p:cNvSpPr>
          <p:nvPr>
            <p:ph type="title"/>
          </p:nvPr>
        </p:nvSpPr>
        <p:spPr>
          <a:xfrm>
            <a:off x="457200" y="274638"/>
            <a:ext cx="8229600" cy="1143000"/>
          </a:xfrm>
        </p:spPr>
        <p:txBody>
          <a:bodyPr/>
          <a:lstStyle/>
          <a:p>
            <a:r>
              <a:rPr lang="en-US" u="sng" dirty="0" smtClean="0"/>
              <a:t>So what do the experts say?</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p:txBody>
          <a:bodyPr/>
          <a:lstStyle/>
          <a:p>
            <a:pPr eaLnBrk="1" hangingPunct="1"/>
            <a:r>
              <a:rPr lang="en-US" u="sng" smtClean="0"/>
              <a:t>In 1997…</a:t>
            </a:r>
          </a:p>
        </p:txBody>
      </p:sp>
      <p:sp>
        <p:nvSpPr>
          <p:cNvPr id="63491" name="Content Placeholder 2"/>
          <p:cNvSpPr>
            <a:spLocks noGrp="1"/>
          </p:cNvSpPr>
          <p:nvPr>
            <p:ph idx="1"/>
          </p:nvPr>
        </p:nvSpPr>
        <p:spPr>
          <a:xfrm>
            <a:off x="457200" y="1600200"/>
            <a:ext cx="8229600" cy="4800600"/>
          </a:xfrm>
        </p:spPr>
        <p:txBody>
          <a:bodyPr/>
          <a:lstStyle/>
          <a:p>
            <a:pPr eaLnBrk="1" hangingPunct="1">
              <a:buFont typeface="Arial" charset="0"/>
              <a:buNone/>
            </a:pPr>
            <a:r>
              <a:rPr lang="en-US" smtClean="0"/>
              <a:t>	Minneapolis Public School District’s 7 high schools changed from: </a:t>
            </a:r>
          </a:p>
          <a:p>
            <a:pPr eaLnBrk="1" hangingPunct="1">
              <a:buFont typeface="Arial" charset="0"/>
              <a:buNone/>
            </a:pPr>
            <a:endParaRPr lang="en-US" smtClean="0"/>
          </a:p>
          <a:p>
            <a:pPr algn="ctr" eaLnBrk="1" hangingPunct="1">
              <a:buFont typeface="Arial" charset="0"/>
              <a:buNone/>
            </a:pPr>
            <a:r>
              <a:rPr lang="en-US" smtClean="0"/>
              <a:t>	7:15 am - 1:45 pm school days </a:t>
            </a:r>
          </a:p>
          <a:p>
            <a:pPr algn="ctr" eaLnBrk="1" hangingPunct="1">
              <a:buFont typeface="Arial" charset="0"/>
              <a:buNone/>
            </a:pPr>
            <a:r>
              <a:rPr lang="en-US" smtClean="0"/>
              <a:t>	to</a:t>
            </a:r>
          </a:p>
          <a:p>
            <a:pPr algn="ctr" eaLnBrk="1" hangingPunct="1">
              <a:buFont typeface="Arial" charset="0"/>
              <a:buNone/>
            </a:pPr>
            <a:r>
              <a:rPr lang="en-US" smtClean="0"/>
              <a:t>	8:40 am - 3:20 pm school days</a:t>
            </a:r>
          </a:p>
          <a:p>
            <a:pPr eaLnBrk="1" hangingPunct="1">
              <a:buFont typeface="Arial" charset="0"/>
              <a:buNone/>
            </a:pPr>
            <a:endParaRPr lang="en-US" smtClean="0"/>
          </a:p>
          <a:p>
            <a:pPr algn="ctr" eaLnBrk="1" hangingPunct="1">
              <a:buFont typeface="Arial" charset="0"/>
              <a:buNone/>
            </a:pPr>
            <a:r>
              <a:rPr lang="en-US" smtClean="0"/>
              <a:t>	(Affecting 18,000 students)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a:xfrm>
            <a:off x="381000" y="274638"/>
            <a:ext cx="8458200" cy="1325562"/>
          </a:xfrm>
        </p:spPr>
        <p:txBody>
          <a:bodyPr/>
          <a:lstStyle/>
          <a:p>
            <a:r>
              <a:rPr lang="en-US" u="sng" smtClean="0"/>
              <a:t>In a study 4 years later:</a:t>
            </a:r>
          </a:p>
        </p:txBody>
      </p:sp>
      <p:sp>
        <p:nvSpPr>
          <p:cNvPr id="64515" name="Content Placeholder 2"/>
          <p:cNvSpPr>
            <a:spLocks noGrp="1"/>
          </p:cNvSpPr>
          <p:nvPr>
            <p:ph idx="1"/>
          </p:nvPr>
        </p:nvSpPr>
        <p:spPr>
          <a:xfrm>
            <a:off x="457200" y="2743200"/>
            <a:ext cx="8229600" cy="3886200"/>
          </a:xfrm>
        </p:spPr>
        <p:txBody>
          <a:bodyPr/>
          <a:lstStyle/>
          <a:p>
            <a:pPr>
              <a:buFont typeface="Arial" charset="0"/>
              <a:buNone/>
            </a:pPr>
            <a:r>
              <a:rPr lang="en-US" smtClean="0"/>
              <a:t>	“</a:t>
            </a:r>
            <a:r>
              <a:rPr lang="en-US" i="1" smtClean="0"/>
              <a:t>Contrary to the fears and expectations that a later start would result in students staying awake an hour later on school nights… </a:t>
            </a:r>
          </a:p>
          <a:p>
            <a:pPr>
              <a:buFont typeface="Arial" charset="0"/>
              <a:buNone/>
            </a:pPr>
            <a:endParaRPr lang="en-US" i="1" smtClean="0"/>
          </a:p>
          <a:p>
            <a:pPr>
              <a:buFont typeface="Arial" charset="0"/>
              <a:buNone/>
            </a:pPr>
            <a:r>
              <a:rPr lang="en-US" i="1" smtClean="0"/>
              <a:t>	Minneapolis high school students get </a:t>
            </a:r>
            <a:r>
              <a:rPr lang="en-US" b="1" i="1" smtClean="0"/>
              <a:t>five more hours of sleep per week </a:t>
            </a:r>
            <a:r>
              <a:rPr lang="en-US" i="1" smtClean="0"/>
              <a:t>than their peers </a:t>
            </a:r>
            <a:r>
              <a:rPr lang="en-US" smtClean="0"/>
              <a:t>[with early school start times].”</a:t>
            </a:r>
          </a:p>
          <a:p>
            <a:pPr>
              <a:buFont typeface="Arial" charset="0"/>
              <a:buNone/>
            </a:pPr>
            <a:r>
              <a:rPr lang="en-US" sz="2000" smtClean="0"/>
              <a:t>							(Wahlstrom, 2003)</a:t>
            </a:r>
          </a:p>
        </p:txBody>
      </p:sp>
      <p:pic>
        <p:nvPicPr>
          <p:cNvPr id="64517" name="Picture 5" descr="View Details"/>
          <p:cNvPicPr>
            <a:picLocks noChangeAspect="1" noChangeArrowheads="1"/>
          </p:cNvPicPr>
          <p:nvPr/>
        </p:nvPicPr>
        <p:blipFill>
          <a:blip r:embed="rId3" cstate="print"/>
          <a:srcRect/>
          <a:stretch>
            <a:fillRect/>
          </a:stretch>
        </p:blipFill>
        <p:spPr bwMode="auto">
          <a:xfrm>
            <a:off x="3886200" y="1447800"/>
            <a:ext cx="1295400" cy="1295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Title 1"/>
          <p:cNvSpPr>
            <a:spLocks noGrp="1"/>
          </p:cNvSpPr>
          <p:nvPr>
            <p:ph type="title"/>
          </p:nvPr>
        </p:nvSpPr>
        <p:spPr/>
        <p:txBody>
          <a:bodyPr/>
          <a:lstStyle/>
          <a:p>
            <a:pPr eaLnBrk="1" hangingPunct="1"/>
            <a:r>
              <a:rPr lang="en-US" u="sng" smtClean="0"/>
              <a:t>Benefits of Later Start Times</a:t>
            </a:r>
          </a:p>
        </p:txBody>
      </p:sp>
      <p:sp>
        <p:nvSpPr>
          <p:cNvPr id="65540" name="Content Placeholder 2"/>
          <p:cNvSpPr>
            <a:spLocks noGrp="1"/>
          </p:cNvSpPr>
          <p:nvPr>
            <p:ph idx="1"/>
          </p:nvPr>
        </p:nvSpPr>
        <p:spPr/>
        <p:txBody>
          <a:bodyPr/>
          <a:lstStyle/>
          <a:p>
            <a:pPr eaLnBrk="1" hangingPunct="1">
              <a:buFont typeface="Arial" charset="0"/>
              <a:buNone/>
            </a:pPr>
            <a:r>
              <a:rPr lang="en-US" smtClean="0"/>
              <a:t>In Minneapolis (statistically measured):</a:t>
            </a:r>
          </a:p>
          <a:p>
            <a:pPr lvl="1" eaLnBrk="1" hangingPunct="1"/>
            <a:r>
              <a:rPr lang="en-US" smtClean="0"/>
              <a:t>Increased total sleep</a:t>
            </a:r>
          </a:p>
          <a:p>
            <a:pPr lvl="1" eaLnBrk="1" hangingPunct="1"/>
            <a:r>
              <a:rPr lang="en-US" smtClean="0"/>
              <a:t>Increased attendance</a:t>
            </a:r>
          </a:p>
          <a:p>
            <a:pPr lvl="1" eaLnBrk="1" hangingPunct="1"/>
            <a:r>
              <a:rPr lang="en-US" smtClean="0"/>
              <a:t>Reduced tardiness</a:t>
            </a:r>
          </a:p>
          <a:p>
            <a:pPr lvl="1" eaLnBrk="1" hangingPunct="1"/>
            <a:r>
              <a:rPr lang="en-US" smtClean="0"/>
              <a:t>Increased enrollment</a:t>
            </a:r>
          </a:p>
          <a:p>
            <a:pPr lvl="1" eaLnBrk="1" hangingPunct="1"/>
            <a:r>
              <a:rPr lang="en-US" smtClean="0"/>
              <a:t>Slight improvement in grades                       (“difficult to measure”)</a:t>
            </a:r>
          </a:p>
          <a:p>
            <a:pPr lvl="1" eaLnBrk="1" hangingPunct="1">
              <a:buFont typeface="Arial" charset="0"/>
              <a:buNone/>
            </a:pPr>
            <a:r>
              <a:rPr lang="en-US" smtClean="0"/>
              <a:t>							</a:t>
            </a:r>
            <a:r>
              <a:rPr lang="en-US" sz="2000" smtClean="0"/>
              <a:t>(Wahlstrom, 2003)</a:t>
            </a:r>
          </a:p>
        </p:txBody>
      </p:sp>
      <p:pic>
        <p:nvPicPr>
          <p:cNvPr id="65541" name="Picture 5" descr="license plate,license plates,Minnesota,Minnesota license plate,Minnesota plate,states,text,United States,US,USA"/>
          <p:cNvPicPr>
            <a:picLocks noChangeAspect="1" noChangeArrowheads="1"/>
          </p:cNvPicPr>
          <p:nvPr/>
        </p:nvPicPr>
        <p:blipFill>
          <a:blip r:embed="rId3" cstate="print"/>
          <a:srcRect/>
          <a:stretch>
            <a:fillRect/>
          </a:stretch>
        </p:blipFill>
        <p:spPr bwMode="auto">
          <a:xfrm rot="1132054">
            <a:off x="7988300" y="163513"/>
            <a:ext cx="992188" cy="9921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304800" y="274638"/>
            <a:ext cx="8534400" cy="1143000"/>
          </a:xfrm>
        </p:spPr>
        <p:txBody>
          <a:bodyPr/>
          <a:lstStyle/>
          <a:p>
            <a:r>
              <a:rPr lang="en-US" u="sng" dirty="0" smtClean="0"/>
              <a:t>Adolescent Sleep Needs</a:t>
            </a:r>
            <a:endParaRPr lang="en-US" u="sng" dirty="0"/>
          </a:p>
        </p:txBody>
      </p:sp>
      <p:sp>
        <p:nvSpPr>
          <p:cNvPr id="3" name="Content Placeholder 2"/>
          <p:cNvSpPr>
            <a:spLocks noGrp="1"/>
          </p:cNvSpPr>
          <p:nvPr>
            <p:ph idx="1"/>
          </p:nvPr>
        </p:nvSpPr>
        <p:spPr/>
        <p:txBody>
          <a:bodyPr/>
          <a:lstStyle/>
          <a:p>
            <a:pPr>
              <a:buNone/>
            </a:pPr>
            <a:r>
              <a:rPr lang="en-US" b="1" dirty="0" smtClean="0"/>
              <a:t>           </a:t>
            </a:r>
            <a:endParaRPr lang="en-US" b="1" dirty="0"/>
          </a:p>
        </p:txBody>
      </p:sp>
      <p:sp>
        <p:nvSpPr>
          <p:cNvPr id="16" name="Content Placeholder 2"/>
          <p:cNvSpPr txBox="1">
            <a:spLocks/>
          </p:cNvSpPr>
          <p:nvPr/>
        </p:nvSpPr>
        <p:spPr bwMode="auto">
          <a:xfrm>
            <a:off x="304800" y="1600200"/>
            <a:ext cx="8534400" cy="4678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ctr" defTabSz="914400" rtl="0" eaLnBrk="0" fontAlgn="base" latinLnBrk="0" hangingPunct="0">
              <a:lnSpc>
                <a:spcPct val="100000"/>
              </a:lnSpc>
              <a:spcBef>
                <a:spcPct val="20000"/>
              </a:spcBef>
              <a:spcAft>
                <a:spcPct val="0"/>
              </a:spcAft>
              <a:buClrTx/>
              <a:buSzTx/>
              <a:tabLst/>
              <a:defRPr/>
            </a:pPr>
            <a:r>
              <a:rPr lang="en-US" sz="3200" dirty="0" smtClean="0">
                <a:latin typeface="+mn-lt"/>
                <a:cs typeface="+mn-cs"/>
              </a:rPr>
              <a:t>8.5 – 9.5 hours</a:t>
            </a:r>
          </a:p>
          <a:p>
            <a:pPr eaLnBrk="1" hangingPunct="1"/>
            <a:endParaRPr lang="en-US" sz="3200" dirty="0" smtClean="0">
              <a:latin typeface="+mn-lt"/>
            </a:endParaRPr>
          </a:p>
          <a:p>
            <a:pPr algn="ctr" eaLnBrk="1" hangingPunct="1"/>
            <a:r>
              <a:rPr lang="en-US" sz="2800" dirty="0" smtClean="0">
                <a:latin typeface="+mn-lt"/>
              </a:rPr>
              <a:t>Only 9.2% of adolescents </a:t>
            </a:r>
          </a:p>
          <a:p>
            <a:pPr algn="ctr" eaLnBrk="1" hangingPunct="1"/>
            <a:r>
              <a:rPr lang="en-US" sz="2800" dirty="0" smtClean="0">
                <a:latin typeface="+mn-lt"/>
              </a:rPr>
              <a:t>get at least 8 ½ hours of sleep each night.</a:t>
            </a:r>
          </a:p>
          <a:p>
            <a:pPr algn="ctr" eaLnBrk="1" hangingPunct="1"/>
            <a:endParaRPr lang="en-US" sz="2800" dirty="0" smtClean="0">
              <a:latin typeface="+mn-lt"/>
            </a:endParaRPr>
          </a:p>
          <a:p>
            <a:pPr algn="ctr" eaLnBrk="1" hangingPunct="1"/>
            <a:r>
              <a:rPr lang="en-US" sz="2800" dirty="0" smtClean="0">
                <a:latin typeface="+mn-lt"/>
              </a:rPr>
              <a:t>On average, most teens sleep 6.75 hours </a:t>
            </a:r>
          </a:p>
          <a:p>
            <a:pPr algn="ctr" eaLnBrk="1" hangingPunct="1"/>
            <a:r>
              <a:rPr lang="en-US" sz="2800" dirty="0" smtClean="0">
                <a:latin typeface="+mn-lt"/>
              </a:rPr>
              <a:t>on school nights.   </a:t>
            </a:r>
          </a:p>
        </p:txBody>
      </p:sp>
      <p:sp>
        <p:nvSpPr>
          <p:cNvPr id="7" name="Rectangle 6"/>
          <p:cNvSpPr/>
          <p:nvPr/>
        </p:nvSpPr>
        <p:spPr>
          <a:xfrm>
            <a:off x="1524000" y="5562600"/>
            <a:ext cx="6172200" cy="369332"/>
          </a:xfrm>
          <a:prstGeom prst="rect">
            <a:avLst/>
          </a:prstGeom>
        </p:spPr>
        <p:txBody>
          <a:bodyPr wrap="square">
            <a:spAutoFit/>
          </a:bodyPr>
          <a:lstStyle/>
          <a:p>
            <a:pPr algn="ctr" eaLnBrk="1" hangingPunct="1"/>
            <a:r>
              <a:rPr lang="en-US" dirty="0" smtClean="0"/>
              <a:t>(</a:t>
            </a:r>
            <a:r>
              <a:rPr lang="en-US" dirty="0" err="1" smtClean="0"/>
              <a:t>Carskadon</a:t>
            </a:r>
            <a:r>
              <a:rPr lang="en-US" dirty="0" smtClean="0"/>
              <a:t> et al., 1980; National Sleep Foundation, 2009)</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Title 1"/>
          <p:cNvSpPr>
            <a:spLocks noGrp="1"/>
          </p:cNvSpPr>
          <p:nvPr>
            <p:ph type="title"/>
          </p:nvPr>
        </p:nvSpPr>
        <p:spPr/>
        <p:txBody>
          <a:bodyPr/>
          <a:lstStyle/>
          <a:p>
            <a:r>
              <a:rPr lang="en-US" u="sng" smtClean="0"/>
              <a:t>Benefits of Later Start Times</a:t>
            </a:r>
          </a:p>
        </p:txBody>
      </p:sp>
      <p:sp>
        <p:nvSpPr>
          <p:cNvPr id="66564" name="Content Placeholder 2"/>
          <p:cNvSpPr>
            <a:spLocks noGrp="1"/>
          </p:cNvSpPr>
          <p:nvPr>
            <p:ph idx="1"/>
          </p:nvPr>
        </p:nvSpPr>
        <p:spPr>
          <a:xfrm>
            <a:off x="228600" y="1524000"/>
            <a:ext cx="8686800" cy="4525963"/>
          </a:xfrm>
        </p:spPr>
        <p:txBody>
          <a:bodyPr/>
          <a:lstStyle/>
          <a:p>
            <a:pPr>
              <a:buFont typeface="Arial" charset="0"/>
              <a:buNone/>
            </a:pPr>
            <a:r>
              <a:rPr lang="en-US" dirty="0" smtClean="0"/>
              <a:t>Anecdotal and Survey Reports from Minneapolis:</a:t>
            </a:r>
          </a:p>
          <a:p>
            <a:r>
              <a:rPr lang="en-US" dirty="0" smtClean="0"/>
              <a:t>According to the faculty and staff:</a:t>
            </a:r>
          </a:p>
          <a:p>
            <a:pPr lvl="1"/>
            <a:r>
              <a:rPr lang="en-US" dirty="0" smtClean="0"/>
              <a:t>Less students falling asleep in class</a:t>
            </a:r>
          </a:p>
          <a:p>
            <a:pPr lvl="1"/>
            <a:r>
              <a:rPr lang="en-US" dirty="0" smtClean="0"/>
              <a:t>Students more alert during first two periods</a:t>
            </a:r>
          </a:p>
          <a:p>
            <a:pPr lvl="1"/>
            <a:r>
              <a:rPr lang="en-US" dirty="0" smtClean="0"/>
              <a:t>Improved student behavior</a:t>
            </a:r>
          </a:p>
          <a:p>
            <a:pPr lvl="1"/>
            <a:r>
              <a:rPr lang="en-US" dirty="0" smtClean="0"/>
              <a:t>Quieter hallways</a:t>
            </a:r>
          </a:p>
          <a:p>
            <a:r>
              <a:rPr lang="en-US" dirty="0" smtClean="0"/>
              <a:t>According to the students:</a:t>
            </a:r>
          </a:p>
          <a:p>
            <a:pPr lvl="1"/>
            <a:r>
              <a:rPr lang="en-US" dirty="0" smtClean="0"/>
              <a:t>Learning was ‘easier’</a:t>
            </a:r>
          </a:p>
          <a:p>
            <a:pPr lvl="1"/>
            <a:endParaRPr lang="en-US" dirty="0" smtClean="0"/>
          </a:p>
          <a:p>
            <a:pPr lvl="2">
              <a:buFont typeface="Arial" charset="0"/>
              <a:buNone/>
            </a:pPr>
            <a:r>
              <a:rPr lang="en-US" dirty="0" smtClean="0"/>
              <a:t>					</a:t>
            </a:r>
            <a:r>
              <a:rPr lang="en-US" sz="2000" dirty="0" smtClean="0"/>
              <a:t>(</a:t>
            </a:r>
            <a:r>
              <a:rPr lang="en-US" sz="2000" dirty="0" err="1" smtClean="0"/>
              <a:t>Wahlstrom</a:t>
            </a:r>
            <a:r>
              <a:rPr lang="en-US" sz="2000" dirty="0" smtClean="0"/>
              <a:t>, 2003)</a:t>
            </a:r>
          </a:p>
          <a:p>
            <a:pPr lvl="1"/>
            <a:endParaRPr lang="en-US"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p:txBody>
          <a:bodyPr/>
          <a:lstStyle/>
          <a:p>
            <a:r>
              <a:rPr lang="en-US" u="sng" dirty="0" smtClean="0"/>
              <a:t>Rhode Island Comparison:</a:t>
            </a:r>
          </a:p>
        </p:txBody>
      </p:sp>
      <p:sp>
        <p:nvSpPr>
          <p:cNvPr id="67587" name="Content Placeholder 2"/>
          <p:cNvSpPr>
            <a:spLocks noGrp="1"/>
          </p:cNvSpPr>
          <p:nvPr>
            <p:ph idx="1"/>
          </p:nvPr>
        </p:nvSpPr>
        <p:spPr>
          <a:xfrm>
            <a:off x="457200" y="1600200"/>
            <a:ext cx="8229600" cy="5257800"/>
          </a:xfrm>
        </p:spPr>
        <p:txBody>
          <a:bodyPr/>
          <a:lstStyle/>
          <a:p>
            <a:pPr>
              <a:buFont typeface="Arial" charset="0"/>
              <a:buNone/>
            </a:pPr>
            <a:r>
              <a:rPr lang="en-US" smtClean="0"/>
              <a:t>	Late Starting (8:37 am) benefits compared to  Early Starting (7:25 am) Middle Schools:</a:t>
            </a:r>
          </a:p>
          <a:p>
            <a:pPr lvl="1"/>
            <a:r>
              <a:rPr lang="en-US" smtClean="0"/>
              <a:t>Increased total sleep times</a:t>
            </a:r>
          </a:p>
          <a:p>
            <a:pPr lvl="1"/>
            <a:r>
              <a:rPr lang="en-US" smtClean="0"/>
              <a:t>Less daytime sleepiness</a:t>
            </a:r>
          </a:p>
          <a:p>
            <a:pPr lvl="1"/>
            <a:r>
              <a:rPr lang="en-US" smtClean="0"/>
              <a:t>Improved grades among females in 7</a:t>
            </a:r>
            <a:r>
              <a:rPr lang="en-US" baseline="30000" smtClean="0"/>
              <a:t>th</a:t>
            </a:r>
            <a:r>
              <a:rPr lang="en-US" smtClean="0"/>
              <a:t> grade </a:t>
            </a:r>
          </a:p>
          <a:p>
            <a:pPr lvl="1">
              <a:buFont typeface="Arial" charset="0"/>
              <a:buNone/>
            </a:pPr>
            <a:r>
              <a:rPr lang="en-US" smtClean="0"/>
              <a:t>	(no statistical difference among males)</a:t>
            </a:r>
          </a:p>
          <a:p>
            <a:pPr lvl="1"/>
            <a:r>
              <a:rPr lang="en-US" smtClean="0"/>
              <a:t>Improved grades among both genders in 8</a:t>
            </a:r>
            <a:r>
              <a:rPr lang="en-US" baseline="30000" smtClean="0"/>
              <a:t>th</a:t>
            </a:r>
            <a:r>
              <a:rPr lang="en-US" smtClean="0"/>
              <a:t> grade</a:t>
            </a:r>
          </a:p>
          <a:p>
            <a:pPr lvl="1">
              <a:buFont typeface="Arial" charset="0"/>
              <a:buNone/>
            </a:pPr>
            <a:r>
              <a:rPr lang="en-US" sz="2000" smtClean="0"/>
              <a:t>							(Wolfson et al, 2007)</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371600"/>
            <a:ext cx="8382000" cy="5486400"/>
          </a:xfrm>
        </p:spPr>
        <p:txBody>
          <a:bodyPr/>
          <a:lstStyle/>
          <a:p>
            <a:pPr>
              <a:buNone/>
            </a:pPr>
            <a:r>
              <a:rPr lang="en-US" i="1" dirty="0" smtClean="0"/>
              <a:t>	In 2005 the Mahtomedi School District moved start times from 7:30 am to 8:00 am.</a:t>
            </a:r>
          </a:p>
          <a:p>
            <a:pPr>
              <a:buNone/>
            </a:pPr>
            <a:endParaRPr lang="en-US" i="1" dirty="0" smtClean="0"/>
          </a:p>
          <a:p>
            <a:pPr>
              <a:buNone/>
            </a:pPr>
            <a:r>
              <a:rPr lang="en-US" i="1" dirty="0" smtClean="0"/>
              <a:t>	During that school year, auto accidents among 16-18year olds in the district decreased by 65%</a:t>
            </a:r>
          </a:p>
          <a:p>
            <a:pPr>
              <a:buNone/>
            </a:pPr>
            <a:endParaRPr lang="en-US" i="1" dirty="0" smtClean="0"/>
          </a:p>
          <a:p>
            <a:pPr>
              <a:buNone/>
            </a:pPr>
            <a:endParaRPr lang="en-US" i="1" dirty="0" smtClean="0"/>
          </a:p>
          <a:p>
            <a:pPr>
              <a:buNone/>
            </a:pPr>
            <a:endParaRPr lang="en-US" i="1" dirty="0" smtClean="0"/>
          </a:p>
          <a:p>
            <a:pPr algn="ctr">
              <a:buNone/>
            </a:pPr>
            <a:endParaRPr lang="en-US" sz="1800" dirty="0" smtClean="0"/>
          </a:p>
          <a:p>
            <a:pPr algn="ctr">
              <a:buNone/>
            </a:pPr>
            <a:r>
              <a:rPr lang="en-US" sz="1800" dirty="0" smtClean="0"/>
              <a:t>(</a:t>
            </a:r>
            <a:r>
              <a:rPr lang="en-US" sz="1800" dirty="0" err="1" smtClean="0"/>
              <a:t>Wahlstrom</a:t>
            </a:r>
            <a:r>
              <a:rPr lang="en-US" sz="1800" dirty="0" smtClean="0"/>
              <a:t> et al, 2014 – UMN CAREI Studies)</a:t>
            </a:r>
            <a:endParaRPr lang="en-US" sz="1800" dirty="0"/>
          </a:p>
        </p:txBody>
      </p:sp>
      <p:sp>
        <p:nvSpPr>
          <p:cNvPr id="5" name="Title 5"/>
          <p:cNvSpPr>
            <a:spLocks noGrp="1"/>
          </p:cNvSpPr>
          <p:nvPr>
            <p:ph type="title"/>
          </p:nvPr>
        </p:nvSpPr>
        <p:spPr/>
        <p:txBody>
          <a:bodyPr/>
          <a:lstStyle/>
          <a:p>
            <a:pPr algn="ctr"/>
            <a:r>
              <a:rPr lang="en-US" b="1" u="sng" dirty="0" smtClean="0"/>
              <a:t>Auto Accidents: Minnesota</a:t>
            </a:r>
            <a:endParaRPr lang="en-US" b="1" u="sng"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47800"/>
            <a:ext cx="8382000" cy="5257800"/>
          </a:xfrm>
        </p:spPr>
        <p:txBody>
          <a:bodyPr/>
          <a:lstStyle/>
          <a:p>
            <a:pPr>
              <a:buNone/>
            </a:pPr>
            <a:r>
              <a:rPr lang="en-US" i="1" dirty="0" smtClean="0"/>
              <a:t>	In 2012 the Jackson Hole School District moved start times from 7:35 am to 8:55 am.</a:t>
            </a:r>
          </a:p>
          <a:p>
            <a:pPr>
              <a:buNone/>
            </a:pPr>
            <a:endParaRPr lang="en-US" i="1" dirty="0" smtClean="0"/>
          </a:p>
          <a:p>
            <a:pPr>
              <a:buNone/>
            </a:pPr>
            <a:r>
              <a:rPr lang="en-US" i="1" dirty="0" smtClean="0"/>
              <a:t>	During that school year, auto accidents among 16-18year olds in the district decreased by 70% </a:t>
            </a:r>
          </a:p>
          <a:p>
            <a:pPr>
              <a:buNone/>
            </a:pPr>
            <a:endParaRPr lang="en-US" i="1" dirty="0" smtClean="0"/>
          </a:p>
          <a:p>
            <a:pPr algn="ctr">
              <a:buNone/>
            </a:pPr>
            <a:endParaRPr lang="en-US" sz="2000" dirty="0" smtClean="0"/>
          </a:p>
          <a:p>
            <a:pPr algn="ctr">
              <a:buNone/>
            </a:pPr>
            <a:endParaRPr lang="en-US" sz="2000" dirty="0" smtClean="0"/>
          </a:p>
          <a:p>
            <a:pPr algn="ctr">
              <a:buNone/>
            </a:pPr>
            <a:endParaRPr lang="en-US" sz="2000" dirty="0" smtClean="0"/>
          </a:p>
          <a:p>
            <a:pPr algn="ctr">
              <a:buNone/>
            </a:pPr>
            <a:endParaRPr lang="en-US" sz="2000" dirty="0" smtClean="0"/>
          </a:p>
          <a:p>
            <a:pPr algn="ctr">
              <a:buNone/>
            </a:pPr>
            <a:r>
              <a:rPr lang="en-US" sz="2000" dirty="0" smtClean="0"/>
              <a:t>(</a:t>
            </a:r>
            <a:r>
              <a:rPr lang="en-US" sz="2000" dirty="0" err="1" smtClean="0"/>
              <a:t>Wahlstrom</a:t>
            </a:r>
            <a:r>
              <a:rPr lang="en-US" sz="2000" dirty="0" smtClean="0"/>
              <a:t> et al, 2014 – UMN CAREI Studies)</a:t>
            </a:r>
          </a:p>
          <a:p>
            <a:pPr>
              <a:buNone/>
            </a:pPr>
            <a:endParaRPr lang="en-US" dirty="0"/>
          </a:p>
        </p:txBody>
      </p:sp>
      <p:sp>
        <p:nvSpPr>
          <p:cNvPr id="5" name="Title 5"/>
          <p:cNvSpPr>
            <a:spLocks noGrp="1"/>
          </p:cNvSpPr>
          <p:nvPr>
            <p:ph type="title"/>
          </p:nvPr>
        </p:nvSpPr>
        <p:spPr/>
        <p:txBody>
          <a:bodyPr/>
          <a:lstStyle/>
          <a:p>
            <a:pPr algn="ctr"/>
            <a:r>
              <a:rPr lang="en-US" b="1" u="sng" dirty="0" smtClean="0"/>
              <a:t>Auto Accidents: Wyoming</a:t>
            </a:r>
            <a:endParaRPr lang="en-US" b="1" u="sng"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r>
              <a:rPr lang="en-US" u="sng" dirty="0" smtClean="0"/>
              <a:t>Wilton, Connecticut</a:t>
            </a:r>
            <a:endParaRPr lang="en-US" u="sng" dirty="0"/>
          </a:p>
        </p:txBody>
      </p:sp>
      <p:sp>
        <p:nvSpPr>
          <p:cNvPr id="3" name="Content Placeholder 2"/>
          <p:cNvSpPr>
            <a:spLocks noGrp="1"/>
          </p:cNvSpPr>
          <p:nvPr>
            <p:ph idx="1"/>
          </p:nvPr>
        </p:nvSpPr>
        <p:spPr>
          <a:xfrm>
            <a:off x="457200" y="1295400"/>
            <a:ext cx="8229600" cy="5257800"/>
          </a:xfrm>
        </p:spPr>
        <p:txBody>
          <a:bodyPr/>
          <a:lstStyle/>
          <a:p>
            <a:pPr>
              <a:buNone/>
            </a:pPr>
            <a:r>
              <a:rPr lang="en-US" dirty="0" smtClean="0"/>
              <a:t>Changed start times in 2003</a:t>
            </a:r>
          </a:p>
          <a:p>
            <a:r>
              <a:rPr lang="en-US" dirty="0" smtClean="0"/>
              <a:t>A local sleep disorders center survey, one year later, showed that Wilton high-school students were obtaining an hour more sleep per night.</a:t>
            </a:r>
          </a:p>
          <a:p>
            <a:pPr>
              <a:buNone/>
            </a:pPr>
            <a:endParaRPr lang="en-US" dirty="0" smtClean="0"/>
          </a:p>
          <a:p>
            <a:pPr>
              <a:buNone/>
            </a:pPr>
            <a:r>
              <a:rPr lang="en-US" i="1" dirty="0" smtClean="0"/>
              <a:t>	“Six years later, no one is even looking back… Our students are happier, performing at the highest levels academically, and our sports teams continue to be the among the best in the state.”  </a:t>
            </a:r>
            <a:r>
              <a:rPr lang="en-US" dirty="0" smtClean="0"/>
              <a:t>		</a:t>
            </a:r>
            <a:r>
              <a:rPr lang="en-US" sz="2400" dirty="0" smtClean="0"/>
              <a:t>(CT LWV, 2009 Statement)</a:t>
            </a:r>
            <a:endParaRPr lang="en-US" sz="24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05000"/>
            <a:ext cx="8229600" cy="4648200"/>
          </a:xfrm>
        </p:spPr>
        <p:txBody>
          <a:bodyPr/>
          <a:lstStyle/>
          <a:p>
            <a:pPr>
              <a:buNone/>
            </a:pPr>
            <a:r>
              <a:rPr lang="en-US" sz="2800" dirty="0" smtClean="0"/>
              <a:t>After changes in school start times in 2003:</a:t>
            </a:r>
          </a:p>
          <a:p>
            <a:r>
              <a:rPr lang="en-US" sz="2800" dirty="0" smtClean="0"/>
              <a:t>Participation in high school athletic programs ‘continued to rise’</a:t>
            </a:r>
          </a:p>
          <a:p>
            <a:r>
              <a:rPr lang="en-US" sz="2800" dirty="0" smtClean="0"/>
              <a:t>Upper elementary extracurricular involvement increased</a:t>
            </a:r>
          </a:p>
          <a:p>
            <a:r>
              <a:rPr lang="en-US" sz="2800" dirty="0" smtClean="0"/>
              <a:t>Other schools in the conference accommodated late arrivals to events – with some of those schools ‘looking at making the change themselves’           </a:t>
            </a:r>
          </a:p>
          <a:p>
            <a:endParaRPr lang="en-US" sz="2800" dirty="0" smtClean="0"/>
          </a:p>
          <a:p>
            <a:pPr algn="r">
              <a:buNone/>
            </a:pPr>
            <a:r>
              <a:rPr lang="en-US" sz="2000" dirty="0" smtClean="0"/>
              <a:t>(CT LWV, 2009 Statement)</a:t>
            </a:r>
            <a:endParaRPr lang="en-US" sz="2000" dirty="0"/>
          </a:p>
        </p:txBody>
      </p:sp>
      <p:sp>
        <p:nvSpPr>
          <p:cNvPr id="2" name="Title 1"/>
          <p:cNvSpPr>
            <a:spLocks noGrp="1"/>
          </p:cNvSpPr>
          <p:nvPr>
            <p:ph type="title"/>
          </p:nvPr>
        </p:nvSpPr>
        <p:spPr>
          <a:xfrm>
            <a:off x="457200" y="274638"/>
            <a:ext cx="8229600" cy="1554162"/>
          </a:xfrm>
          <a:ln>
            <a:solidFill>
              <a:schemeClr val="tx1"/>
            </a:solidFill>
          </a:ln>
        </p:spPr>
        <p:txBody>
          <a:bodyPr/>
          <a:lstStyle/>
          <a:p>
            <a:r>
              <a:rPr lang="en-US" sz="4000" dirty="0" smtClean="0"/>
              <a:t>In Wilton, Connecticut</a:t>
            </a:r>
            <a:br>
              <a:rPr lang="en-US" sz="4000" dirty="0" smtClean="0"/>
            </a:br>
            <a:r>
              <a:rPr lang="en-US" sz="4000" dirty="0" smtClean="0"/>
              <a:t>‘a self-described sports town’:</a:t>
            </a:r>
            <a:endParaRPr lang="en-US" sz="40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Title 1"/>
          <p:cNvSpPr>
            <a:spLocks noGrp="1"/>
          </p:cNvSpPr>
          <p:nvPr>
            <p:ph type="title"/>
          </p:nvPr>
        </p:nvSpPr>
        <p:spPr/>
        <p:txBody>
          <a:bodyPr/>
          <a:lstStyle/>
          <a:p>
            <a:r>
              <a:rPr lang="en-US" u="sng" smtClean="0"/>
              <a:t>St. George’s School, RI</a:t>
            </a:r>
          </a:p>
        </p:txBody>
      </p:sp>
      <p:sp>
        <p:nvSpPr>
          <p:cNvPr id="104451" name="Content Placeholder 2"/>
          <p:cNvSpPr>
            <a:spLocks noGrp="1"/>
          </p:cNvSpPr>
          <p:nvPr>
            <p:ph idx="1"/>
          </p:nvPr>
        </p:nvSpPr>
        <p:spPr>
          <a:xfrm>
            <a:off x="457200" y="1371600"/>
            <a:ext cx="8229600" cy="5105400"/>
          </a:xfrm>
        </p:spPr>
        <p:txBody>
          <a:bodyPr/>
          <a:lstStyle/>
          <a:p>
            <a:pPr>
              <a:buFont typeface="Arial" charset="0"/>
              <a:buNone/>
            </a:pPr>
            <a:r>
              <a:rPr lang="en-US" sz="2000" smtClean="0"/>
              <a:t>	</a:t>
            </a:r>
            <a:r>
              <a:rPr lang="en-US" sz="2800" i="1" smtClean="0"/>
              <a:t>“We have found it (switching to 8:30 start) one of the best things our school has ever done.  The impact on athletics is minimal.  Coaches have given up 5 minutes per day of practice time, willingly…”</a:t>
            </a:r>
          </a:p>
          <a:p>
            <a:endParaRPr lang="en-US" sz="2000" smtClean="0"/>
          </a:p>
          <a:p>
            <a:endParaRPr lang="en-US" sz="2000" smtClean="0"/>
          </a:p>
          <a:p>
            <a:pPr algn="r">
              <a:buFont typeface="Arial" charset="0"/>
              <a:buNone/>
            </a:pPr>
            <a:r>
              <a:rPr lang="en-US" sz="2000" smtClean="0"/>
              <a:t>John R. Mackay</a:t>
            </a:r>
          </a:p>
          <a:p>
            <a:pPr algn="r">
              <a:buFont typeface="Arial" charset="0"/>
              <a:buNone/>
            </a:pPr>
            <a:r>
              <a:rPr lang="en-US" sz="2000" smtClean="0"/>
              <a:t>Director of Athletics</a:t>
            </a:r>
          </a:p>
          <a:p>
            <a:pPr algn="r">
              <a:buFont typeface="Arial" charset="0"/>
              <a:buNone/>
            </a:pPr>
            <a:r>
              <a:rPr lang="en-US" sz="2000" smtClean="0"/>
              <a:t>Head Football Coach</a:t>
            </a:r>
          </a:p>
          <a:p>
            <a:pPr algn="r">
              <a:buFont typeface="Arial" charset="0"/>
              <a:buNone/>
            </a:pPr>
            <a:r>
              <a:rPr lang="en-US" sz="2000" smtClean="0"/>
              <a:t>(2/8/2011 email)</a:t>
            </a:r>
          </a:p>
          <a:p>
            <a:pPr algn="r">
              <a:buFont typeface="Arial" charset="0"/>
              <a:buNone/>
            </a:pPr>
            <a:endParaRPr lang="en-US" sz="2000" smtClean="0"/>
          </a:p>
          <a:p>
            <a:pPr algn="r">
              <a:buFont typeface="Arial" charset="0"/>
              <a:buNone/>
            </a:pPr>
            <a:r>
              <a:rPr lang="en-US" sz="2000" smtClean="0"/>
              <a:t>St George’s School maintains 48 teams in 22 sports.</a:t>
            </a:r>
          </a:p>
          <a:p>
            <a:pPr algn="r">
              <a:buFont typeface="Arial" charset="0"/>
              <a:buNone/>
            </a:pPr>
            <a:r>
              <a:rPr lang="en-US" sz="2000" smtClean="0"/>
              <a:t>Students are required to play at least 2 sports per season.</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Title 1"/>
          <p:cNvSpPr>
            <a:spLocks noGrp="1"/>
          </p:cNvSpPr>
          <p:nvPr>
            <p:ph type="title"/>
          </p:nvPr>
        </p:nvSpPr>
        <p:spPr/>
        <p:txBody>
          <a:bodyPr/>
          <a:lstStyle/>
          <a:p>
            <a:r>
              <a:rPr lang="en-US" u="sng" smtClean="0"/>
              <a:t>Fayette County, Kentucky</a:t>
            </a:r>
          </a:p>
        </p:txBody>
      </p:sp>
      <p:sp>
        <p:nvSpPr>
          <p:cNvPr id="105475" name="Content Placeholder 2"/>
          <p:cNvSpPr>
            <a:spLocks noGrp="1"/>
          </p:cNvSpPr>
          <p:nvPr>
            <p:ph idx="1"/>
          </p:nvPr>
        </p:nvSpPr>
        <p:spPr>
          <a:xfrm>
            <a:off x="457200" y="1752600"/>
            <a:ext cx="8229600" cy="4373563"/>
          </a:xfrm>
        </p:spPr>
        <p:txBody>
          <a:bodyPr/>
          <a:lstStyle/>
          <a:p>
            <a:pPr>
              <a:buFont typeface="Arial" charset="0"/>
              <a:buNone/>
            </a:pPr>
            <a:r>
              <a:rPr lang="en-US" smtClean="0"/>
              <a:t>	</a:t>
            </a:r>
            <a:r>
              <a:rPr lang="en-US" sz="2800" i="1" smtClean="0"/>
              <a:t>“The time issue has never been a problem for us.  Our schools start time is 8:25 and practice after usually starts around 3:30 or 3:45.” </a:t>
            </a:r>
          </a:p>
          <a:p>
            <a:pPr algn="r"/>
            <a:endParaRPr lang="en-US" sz="2400" smtClean="0"/>
          </a:p>
          <a:p>
            <a:pPr algn="r"/>
            <a:endParaRPr lang="en-US" sz="2400" smtClean="0"/>
          </a:p>
          <a:p>
            <a:pPr algn="r">
              <a:buFont typeface="Arial" charset="0"/>
              <a:buNone/>
            </a:pPr>
            <a:r>
              <a:rPr lang="en-US" sz="2400" smtClean="0"/>
              <a:t>- Donald Adkins, Athletics Director</a:t>
            </a:r>
          </a:p>
          <a:p>
            <a:pPr algn="r">
              <a:buFont typeface="Arial" charset="0"/>
              <a:buNone/>
            </a:pPr>
            <a:r>
              <a:rPr lang="en-US" sz="2400" smtClean="0"/>
              <a:t>Fayette County Schools, Kentucky</a:t>
            </a:r>
          </a:p>
          <a:p>
            <a:pPr algn="r">
              <a:buFont typeface="Arial" charset="0"/>
              <a:buNone/>
            </a:pPr>
            <a:r>
              <a:rPr lang="en-US" sz="2400" smtClean="0"/>
              <a:t>1/12/12 email</a:t>
            </a:r>
          </a:p>
          <a:p>
            <a:endParaRPr lang="en-US"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le 1"/>
          <p:cNvSpPr>
            <a:spLocks noGrp="1"/>
          </p:cNvSpPr>
          <p:nvPr>
            <p:ph type="title"/>
          </p:nvPr>
        </p:nvSpPr>
        <p:spPr>
          <a:xfrm>
            <a:off x="457200" y="274638"/>
            <a:ext cx="8229600" cy="1173162"/>
          </a:xfrm>
        </p:spPr>
        <p:txBody>
          <a:bodyPr/>
          <a:lstStyle/>
          <a:p>
            <a:r>
              <a:rPr lang="en-US" u="sng" smtClean="0"/>
              <a:t>Hudson, OH</a:t>
            </a:r>
          </a:p>
        </p:txBody>
      </p:sp>
      <p:sp>
        <p:nvSpPr>
          <p:cNvPr id="106499" name="Content Placeholder 2"/>
          <p:cNvSpPr>
            <a:spLocks noGrp="1"/>
          </p:cNvSpPr>
          <p:nvPr>
            <p:ph idx="1"/>
          </p:nvPr>
        </p:nvSpPr>
        <p:spPr>
          <a:xfrm>
            <a:off x="228600" y="1905000"/>
            <a:ext cx="8686800" cy="4953000"/>
          </a:xfrm>
        </p:spPr>
        <p:txBody>
          <a:bodyPr/>
          <a:lstStyle/>
          <a:p>
            <a:pPr>
              <a:buFont typeface="Arial" charset="0"/>
              <a:buNone/>
            </a:pPr>
            <a:r>
              <a:rPr lang="en-US" sz="2400" dirty="0" smtClean="0"/>
              <a:t>	</a:t>
            </a:r>
            <a:r>
              <a:rPr lang="en-US" sz="2800" i="1" dirty="0" smtClean="0"/>
              <a:t> “It has actually worked out better than we anticipated.” </a:t>
            </a:r>
          </a:p>
          <a:p>
            <a:pPr algn="ctr">
              <a:buFont typeface="Arial" charset="0"/>
              <a:buNone/>
            </a:pPr>
            <a:r>
              <a:rPr lang="en-US" sz="2400" i="1" dirty="0" smtClean="0"/>
              <a:t>~</a:t>
            </a:r>
          </a:p>
          <a:p>
            <a:pPr>
              <a:buFont typeface="Arial" charset="0"/>
              <a:buNone/>
            </a:pPr>
            <a:endParaRPr lang="en-US" sz="2400" i="1" dirty="0" smtClean="0"/>
          </a:p>
          <a:p>
            <a:pPr>
              <a:buFont typeface="Arial" charset="0"/>
              <a:buNone/>
            </a:pPr>
            <a:r>
              <a:rPr lang="en-US" sz="2400" i="1" dirty="0" smtClean="0"/>
              <a:t>	</a:t>
            </a:r>
            <a:r>
              <a:rPr lang="en-US" sz="2800" i="1" dirty="0" smtClean="0"/>
              <a:t>“We have not really had any problems getting everything done before dark.”</a:t>
            </a:r>
            <a:endParaRPr lang="en-US" sz="2800" dirty="0" smtClean="0"/>
          </a:p>
          <a:p>
            <a:pPr>
              <a:buFont typeface="Arial" charset="0"/>
              <a:buNone/>
            </a:pPr>
            <a:endParaRPr lang="en-US" sz="2400" dirty="0" smtClean="0"/>
          </a:p>
          <a:p>
            <a:pPr>
              <a:buFont typeface="Arial" charset="0"/>
              <a:buNone/>
            </a:pPr>
            <a:r>
              <a:rPr lang="en-US" sz="2400" dirty="0" smtClean="0"/>
              <a:t>	 </a:t>
            </a:r>
            <a:endParaRPr lang="en-US" sz="2400" i="1" dirty="0" smtClean="0"/>
          </a:p>
          <a:p>
            <a:pPr algn="r">
              <a:buFont typeface="Arial" charset="0"/>
              <a:buNone/>
            </a:pPr>
            <a:r>
              <a:rPr lang="en-US" sz="2400" i="1" dirty="0" smtClean="0"/>
              <a:t>	</a:t>
            </a:r>
            <a:r>
              <a:rPr lang="en-US" sz="2400" dirty="0" smtClean="0"/>
              <a:t>-Ray </a:t>
            </a:r>
            <a:r>
              <a:rPr lang="en-US" sz="2400" dirty="0" err="1" smtClean="0"/>
              <a:t>Ebersole</a:t>
            </a:r>
            <a:r>
              <a:rPr lang="en-US" sz="2400" dirty="0" smtClean="0"/>
              <a:t>, Athletic Director</a:t>
            </a:r>
          </a:p>
          <a:p>
            <a:pPr algn="r">
              <a:buFont typeface="Arial" charset="0"/>
              <a:buNone/>
            </a:pPr>
            <a:r>
              <a:rPr lang="en-US" sz="2400" dirty="0" smtClean="0"/>
              <a:t>Hudson Public High Schools</a:t>
            </a:r>
          </a:p>
          <a:p>
            <a:pPr algn="r">
              <a:buFont typeface="Arial" charset="0"/>
              <a:buNone/>
            </a:pPr>
            <a:r>
              <a:rPr lang="en-US" sz="2400" dirty="0" smtClean="0"/>
              <a:t>12/8/2011 and 5/13/2012 emails</a:t>
            </a:r>
          </a:p>
          <a:p>
            <a:pPr algn="r"/>
            <a:endParaRPr lang="en-US"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1" name="Title 1"/>
          <p:cNvSpPr>
            <a:spLocks noGrp="1"/>
          </p:cNvSpPr>
          <p:nvPr>
            <p:ph type="title"/>
          </p:nvPr>
        </p:nvSpPr>
        <p:spPr/>
        <p:txBody>
          <a:bodyPr/>
          <a:lstStyle/>
          <a:p>
            <a:pPr eaLnBrk="1" hangingPunct="1"/>
            <a:r>
              <a:rPr lang="en-US" u="sng" smtClean="0"/>
              <a:t>Short-Term Recommendations</a:t>
            </a:r>
          </a:p>
        </p:txBody>
      </p:sp>
      <p:sp>
        <p:nvSpPr>
          <p:cNvPr id="89092" name="Content Placeholder 2"/>
          <p:cNvSpPr>
            <a:spLocks noGrp="1"/>
          </p:cNvSpPr>
          <p:nvPr>
            <p:ph idx="1"/>
          </p:nvPr>
        </p:nvSpPr>
        <p:spPr>
          <a:xfrm>
            <a:off x="457200" y="1600200"/>
            <a:ext cx="8229600" cy="4876800"/>
          </a:xfrm>
        </p:spPr>
        <p:txBody>
          <a:bodyPr/>
          <a:lstStyle/>
          <a:p>
            <a:pPr lvl="1" eaLnBrk="1" hangingPunct="1"/>
            <a:r>
              <a:rPr lang="en-US" dirty="0" smtClean="0"/>
              <a:t>Give standardized testing after 10am, when adolescents are more alert</a:t>
            </a:r>
          </a:p>
          <a:p>
            <a:pPr lvl="1" eaLnBrk="1" hangingPunct="1"/>
            <a:r>
              <a:rPr lang="en-US" dirty="0" smtClean="0"/>
              <a:t>Decrease nightly homework hours</a:t>
            </a:r>
          </a:p>
          <a:p>
            <a:pPr lvl="1" eaLnBrk="1" hangingPunct="1"/>
            <a:r>
              <a:rPr lang="en-US" dirty="0" smtClean="0"/>
              <a:t>Give plenty of notice for large assignments</a:t>
            </a:r>
          </a:p>
          <a:p>
            <a:pPr lvl="1" eaLnBrk="1" hangingPunct="1"/>
            <a:r>
              <a:rPr lang="en-US" dirty="0" smtClean="0"/>
              <a:t>Educate schools, physicians, mental health providers on the impact of sleep deprivation</a:t>
            </a:r>
          </a:p>
          <a:p>
            <a:pPr lvl="1" eaLnBrk="1" hangingPunct="1"/>
            <a:r>
              <a:rPr lang="en-US" dirty="0" smtClean="0"/>
              <a:t>Educate parents that weekend ‘catch-up’ is normal, however sleeping beyond 2 hours past normal wake time is not recommended</a:t>
            </a:r>
          </a:p>
          <a:p>
            <a:pPr lvl="1" eaLnBrk="1" hangingPunct="1">
              <a:buFont typeface="Arial" charset="0"/>
              <a:buNone/>
            </a:pPr>
            <a:r>
              <a:rPr lang="en-US" sz="2000" dirty="0" smtClean="0"/>
              <a:t>				(Hansen, et al 2005; </a:t>
            </a:r>
            <a:r>
              <a:rPr lang="en-US" sz="2000" dirty="0" err="1" smtClean="0"/>
              <a:t>Wolfson</a:t>
            </a:r>
            <a:r>
              <a:rPr lang="en-US" sz="2000" dirty="0" smtClean="0"/>
              <a:t> and </a:t>
            </a:r>
            <a:r>
              <a:rPr lang="en-US" sz="2000" dirty="0" err="1" smtClean="0"/>
              <a:t>Carskadon</a:t>
            </a:r>
            <a:r>
              <a:rPr lang="en-US" sz="2000" dirty="0" smtClean="0"/>
              <a:t>, 2005)</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762000" y="1143000"/>
          <a:ext cx="7772400" cy="4401705"/>
        </p:xfrm>
        <a:graphic>
          <a:graphicData uri="http://schemas.openxmlformats.org/drawingml/2006/table">
            <a:tbl>
              <a:tblPr firstRow="1" bandRow="1">
                <a:tableStyleId>{5940675A-B579-460E-94D1-54222C63F5DA}</a:tableStyleId>
              </a:tblPr>
              <a:tblGrid>
                <a:gridCol w="4177665"/>
                <a:gridCol w="3594735"/>
              </a:tblGrid>
              <a:tr h="1359017">
                <a:tc gridSpan="2">
                  <a:txBody>
                    <a:bodyPr/>
                    <a:lstStyle/>
                    <a:p>
                      <a:pPr algn="ctr"/>
                      <a:endParaRPr lang="en-US" dirty="0" smtClean="0"/>
                    </a:p>
                    <a:p>
                      <a:pPr algn="ctr"/>
                      <a:r>
                        <a:rPr lang="en-US" sz="2800" dirty="0" smtClean="0"/>
                        <a:t>Percentage of Ohio</a:t>
                      </a:r>
                      <a:r>
                        <a:rPr lang="en-US" sz="2800" baseline="0" dirty="0" smtClean="0"/>
                        <a:t> Students </a:t>
                      </a:r>
                    </a:p>
                    <a:p>
                      <a:pPr algn="ctr"/>
                      <a:r>
                        <a:rPr lang="en-US" sz="2800" baseline="0" dirty="0" smtClean="0"/>
                        <a:t>Who Report </a:t>
                      </a:r>
                      <a:r>
                        <a:rPr lang="en-US" sz="2800" u="sng" baseline="0" dirty="0" smtClean="0"/>
                        <a:t>More than 8 Hours</a:t>
                      </a:r>
                      <a:r>
                        <a:rPr lang="en-US" sz="2800" u="none" baseline="0" dirty="0" smtClean="0"/>
                        <a:t> </a:t>
                      </a:r>
                      <a:r>
                        <a:rPr lang="en-US" sz="2800" baseline="0" dirty="0" smtClean="0"/>
                        <a:t>per School Night:</a:t>
                      </a:r>
                    </a:p>
                    <a:p>
                      <a:pPr algn="ctr"/>
                      <a:endParaRPr lang="en-US" sz="2800" baseline="0" dirty="0" smtClean="0"/>
                    </a:p>
                  </a:txBody>
                  <a:tcPr/>
                </a:tc>
                <a:tc hMerge="1">
                  <a:txBody>
                    <a:bodyPr/>
                    <a:lstStyle/>
                    <a:p>
                      <a:endParaRPr lang="en-US"/>
                    </a:p>
                  </a:txBody>
                  <a:tcPr/>
                </a:tc>
              </a:tr>
              <a:tr h="551157">
                <a:tc>
                  <a:txBody>
                    <a:bodyPr/>
                    <a:lstStyle/>
                    <a:p>
                      <a:pPr algn="ctr"/>
                      <a:r>
                        <a:rPr lang="en-US" sz="2400" dirty="0" smtClean="0"/>
                        <a:t>9</a:t>
                      </a:r>
                      <a:r>
                        <a:rPr lang="en-US" sz="2400" baseline="30000" dirty="0" smtClean="0"/>
                        <a:t>th</a:t>
                      </a:r>
                      <a:r>
                        <a:rPr lang="en-US" sz="2400" dirty="0" smtClean="0"/>
                        <a:t> Graders</a:t>
                      </a:r>
                      <a:endParaRPr lang="en-US" sz="2400" dirty="0"/>
                    </a:p>
                  </a:txBody>
                  <a:tcPr/>
                </a:tc>
                <a:tc>
                  <a:txBody>
                    <a:bodyPr/>
                    <a:lstStyle/>
                    <a:p>
                      <a:pPr algn="ctr"/>
                      <a:r>
                        <a:rPr lang="en-US" sz="2400" dirty="0" smtClean="0"/>
                        <a:t>36.2%</a:t>
                      </a:r>
                      <a:endParaRPr lang="en-US" sz="2400" dirty="0"/>
                    </a:p>
                  </a:txBody>
                  <a:tcPr/>
                </a:tc>
              </a:tr>
              <a:tr h="551157">
                <a:tc>
                  <a:txBody>
                    <a:bodyPr/>
                    <a:lstStyle/>
                    <a:p>
                      <a:pPr algn="ctr"/>
                      <a:r>
                        <a:rPr lang="en-US" sz="2400" dirty="0" smtClean="0"/>
                        <a:t>10</a:t>
                      </a:r>
                      <a:r>
                        <a:rPr lang="en-US" sz="2400" baseline="30000" dirty="0" smtClean="0"/>
                        <a:t>th</a:t>
                      </a:r>
                      <a:r>
                        <a:rPr lang="en-US" sz="2400" dirty="0" smtClean="0"/>
                        <a:t> Graders</a:t>
                      </a:r>
                      <a:endParaRPr lang="en-US" sz="2400" dirty="0"/>
                    </a:p>
                  </a:txBody>
                  <a:tcPr/>
                </a:tc>
                <a:tc>
                  <a:txBody>
                    <a:bodyPr/>
                    <a:lstStyle/>
                    <a:p>
                      <a:pPr algn="ctr"/>
                      <a:r>
                        <a:rPr lang="en-US" sz="2400" dirty="0" smtClean="0"/>
                        <a:t>32.0%</a:t>
                      </a:r>
                      <a:endParaRPr lang="en-US" sz="2400" dirty="0"/>
                    </a:p>
                  </a:txBody>
                  <a:tcPr/>
                </a:tc>
              </a:tr>
              <a:tr h="551157">
                <a:tc>
                  <a:txBody>
                    <a:bodyPr/>
                    <a:lstStyle/>
                    <a:p>
                      <a:pPr algn="ctr"/>
                      <a:r>
                        <a:rPr lang="en-US" sz="2400" dirty="0" smtClean="0"/>
                        <a:t>11</a:t>
                      </a:r>
                      <a:r>
                        <a:rPr lang="en-US" sz="2400" baseline="30000" dirty="0" smtClean="0"/>
                        <a:t>th</a:t>
                      </a:r>
                      <a:r>
                        <a:rPr lang="en-US" sz="2400" dirty="0" smtClean="0"/>
                        <a:t> Graders</a:t>
                      </a:r>
                      <a:endParaRPr lang="en-US" sz="2400" dirty="0"/>
                    </a:p>
                  </a:txBody>
                  <a:tcPr/>
                </a:tc>
                <a:tc>
                  <a:txBody>
                    <a:bodyPr/>
                    <a:lstStyle/>
                    <a:p>
                      <a:pPr algn="ctr"/>
                      <a:r>
                        <a:rPr lang="en-US" sz="2400" dirty="0" smtClean="0"/>
                        <a:t>19.0%</a:t>
                      </a:r>
                      <a:endParaRPr lang="en-US" sz="2400" dirty="0"/>
                    </a:p>
                  </a:txBody>
                  <a:tcPr/>
                </a:tc>
              </a:tr>
              <a:tr h="551157">
                <a:tc>
                  <a:txBody>
                    <a:bodyPr/>
                    <a:lstStyle/>
                    <a:p>
                      <a:pPr algn="ctr"/>
                      <a:r>
                        <a:rPr lang="en-US" sz="2400" dirty="0" smtClean="0"/>
                        <a:t>12</a:t>
                      </a:r>
                      <a:r>
                        <a:rPr lang="en-US" sz="2400" baseline="30000" dirty="0" smtClean="0"/>
                        <a:t>th</a:t>
                      </a:r>
                      <a:r>
                        <a:rPr lang="en-US" sz="2400" dirty="0" smtClean="0"/>
                        <a:t> Graders</a:t>
                      </a:r>
                      <a:endParaRPr lang="en-US" sz="2400" dirty="0"/>
                    </a:p>
                  </a:txBody>
                  <a:tcPr/>
                </a:tc>
                <a:tc>
                  <a:txBody>
                    <a:bodyPr/>
                    <a:lstStyle/>
                    <a:p>
                      <a:pPr algn="ctr"/>
                      <a:r>
                        <a:rPr lang="en-US" sz="2400" dirty="0" smtClean="0"/>
                        <a:t>17.1%</a:t>
                      </a:r>
                      <a:endParaRPr lang="en-US" sz="2400" dirty="0"/>
                    </a:p>
                  </a:txBody>
                  <a:tcPr/>
                </a:tc>
              </a:tr>
              <a:tr h="551157">
                <a:tc gridSpan="2">
                  <a:txBody>
                    <a:bodyPr/>
                    <a:lstStyle/>
                    <a:p>
                      <a:pPr algn="ctr"/>
                      <a:r>
                        <a:rPr lang="en-US" sz="2400" dirty="0" smtClean="0"/>
                        <a:t>Source: 2013 Ohio</a:t>
                      </a:r>
                      <a:r>
                        <a:rPr lang="en-US" sz="2400" baseline="0" dirty="0" smtClean="0"/>
                        <a:t> High School </a:t>
                      </a:r>
                      <a:r>
                        <a:rPr lang="en-US" sz="2400" dirty="0" smtClean="0"/>
                        <a:t>YRBS</a:t>
                      </a:r>
                      <a:endParaRPr lang="en-US" sz="2400" baseline="0" dirty="0" smtClean="0"/>
                    </a:p>
                  </a:txBody>
                  <a:tcPr/>
                </a:tc>
                <a:tc hMerge="1">
                  <a:txBody>
                    <a:bodyPr/>
                    <a:lstStyle/>
                    <a:p>
                      <a:pPr algn="ctr"/>
                      <a:endParaRPr lang="en-US" dirty="0"/>
                    </a:p>
                  </a:txBody>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30362"/>
          </a:xfrm>
        </p:spPr>
        <p:txBody>
          <a:bodyPr/>
          <a:lstStyle/>
          <a:p>
            <a:r>
              <a:rPr lang="en-US" dirty="0" smtClean="0"/>
              <a:t>Sleep and Weapons </a:t>
            </a:r>
            <a:br>
              <a:rPr lang="en-US" dirty="0" smtClean="0"/>
            </a:br>
            <a:r>
              <a:rPr lang="en-US" sz="2800" dirty="0" smtClean="0"/>
              <a:t>(Analysis of 2009 YRBS data, N=14,782)</a:t>
            </a:r>
            <a:endParaRPr lang="en-US" sz="2800" dirty="0"/>
          </a:p>
        </p:txBody>
      </p:sp>
      <p:sp>
        <p:nvSpPr>
          <p:cNvPr id="3" name="Content Placeholder 2"/>
          <p:cNvSpPr>
            <a:spLocks noGrp="1"/>
          </p:cNvSpPr>
          <p:nvPr>
            <p:ph idx="1"/>
          </p:nvPr>
        </p:nvSpPr>
        <p:spPr>
          <a:xfrm>
            <a:off x="304800" y="1905001"/>
            <a:ext cx="8534400" cy="4953000"/>
          </a:xfrm>
        </p:spPr>
        <p:txBody>
          <a:bodyPr/>
          <a:lstStyle/>
          <a:p>
            <a:r>
              <a:rPr lang="en-US" dirty="0" smtClean="0"/>
              <a:t>High school boys with insufficient sleep were more likely to carry a weapon on school property </a:t>
            </a:r>
          </a:p>
          <a:p>
            <a:pPr>
              <a:buNone/>
            </a:pPr>
            <a:r>
              <a:rPr lang="en-US" dirty="0" smtClean="0"/>
              <a:t>						</a:t>
            </a:r>
            <a:r>
              <a:rPr lang="en-US" sz="2400" dirty="0" smtClean="0"/>
              <a:t>(</a:t>
            </a:r>
            <a:r>
              <a:rPr lang="en-US" sz="2400" dirty="0" err="1" smtClean="0"/>
              <a:t>Hildenbrand</a:t>
            </a:r>
            <a:r>
              <a:rPr lang="en-US" sz="2400" dirty="0" smtClean="0"/>
              <a:t> et al, 2013)</a:t>
            </a:r>
          </a:p>
          <a:p>
            <a:pPr>
              <a:buNone/>
            </a:pPr>
            <a:endParaRPr lang="en-US" sz="2400" dirty="0" smtClean="0"/>
          </a:p>
          <a:p>
            <a:pPr algn="ctr">
              <a:buNone/>
            </a:pPr>
            <a:r>
              <a:rPr lang="en-US" b="1" i="1" dirty="0" smtClean="0"/>
              <a:t>“Our findings suggest that sleep education interventions may serve as a viable avenue for enhancing school violence prevention efforts.”  </a:t>
            </a:r>
            <a:r>
              <a:rPr lang="en-US" sz="2400" dirty="0" smtClean="0"/>
              <a:t>(pg 413)</a:t>
            </a:r>
          </a:p>
          <a:p>
            <a:endParaRPr lang="en-US" dirty="0" smtClean="0"/>
          </a:p>
          <a:p>
            <a:endParaRPr lang="en-US" dirty="0" smtClean="0"/>
          </a:p>
        </p:txBody>
      </p:sp>
      <p:sp>
        <p:nvSpPr>
          <p:cNvPr id="820226" name="AutoShape 2" descr="data:image/jpeg;base64,/9j/4AAQSkZJRgABAQAAAQABAAD/2wCEAAkGBxQHEhUTBxISFBUTFhcZFBgWFhgVGxoYIBgXGB0YGBcaHCggGB0mIBUZITEtJSkrLi4uFx8zODQsNygtLisBCgoKDg0OGhAQGywkICQsNCwsLCwsLCw0LiwsLTQsLCwsLCwvNCwsLCwsLCwsLCwsLCwsLCwsLCwsLCwsLSwsLP/AABEIAOEA4QMBIgACEQEDEQH/xAAcAAEAAQUBAQAAAAAAAAAAAAAABwMEBQYIAgH/xAA/EAABAwIEAwUGBAQFBAMAAAABAAIRAwQFEiExBkFREyJhcYEHFDJCkcFSobHwI3KC4RViktHxM1NjwgglQ//EABgBAQADAQAAAAAAAAAAAAAAAAABAgME/8QAJREBAQACAQMEAgMBAAAAAAAAAAECESEDMUESUXGxYeEigfAT/9oADAMBAAIRAxEAPwCX8XxVuFZHXJhrnZSTAAPLU/v9VkGPFQAsMg7LVfadb+8WFSN2Q4ehA0+pWi+z3j04eRQxZxNPYOPyctT+H9PKMvROlMunLO6ly1lqpmReaVQVQHUyCDqCF6XOuIiICIiAiIgIiICIiAiIgIiICIiAiIgIiICIiAiIgIiILLGbL/EKNSmfma4DzIIB/NcyXjDaPI2LSZXVCgD2pYYbC9eQIbUhzfGd/oZH9K6ehd43H+2fUnlk/Z/x0cHIo4gS6gSADzpnp4t/flNFCs24aHUCHNcJBHMLlUVDT25iD4jxW98CcbP4fc2ndkvt3xHMsU54f9OZ3+/2jHLXdOaKhZ3bL1gfauDmuEgjVV1ytRERAREQEREBERAREQEREBERAREQEREBERAREQEREBaB7XMG98txWpiTSOv8p0n0On9ZW/qjeWzbxjqdcS17S1w8CIWnSz9GUqMpuacruarqycHAtd+wf7z9VkOJsIdg9xUpVvlJg9RuCPMEH1WIpHs3AnbY+X7g+i6bPTkx7ty4P4sqcMPipL6B3b08v39wZuwzEaeKU21bJwc1wkH7Fc5ERos5wpxHV4bfNt3qZPepn9Wpn051PlOOWk+IsPgHElDHWzZvGbm07hZhceWNxuq1l2IiKEiIiAiIgIiICIiAiIgIiICIiAiIgIiICIiAiIgj72scOe/0hcW479IQ/wAWdfQn6E9FC728nLqatTFYEPAIPUSPUcwoE4+4aOCVz2IPZu1YfDaD4g6f6T8y6+nl68NeZ9fplnNXbX7Gr2jYfqW6Hy5H98wVel2kALDCr7u4OGw0d5dfTf69VlieqvipVa0unWrg+2cWOHMH9eq3/h32jmjDccboP/0b+rhy/tzUcRA1XoS090qbzNZck47Oj7W4bdMa+iZa9ocPIiVVUV8CcYf4awUcQJNPN3TJOUGAB4Nn07wUo0aortDqJBB2IXHnhca2xy29oiKiwiIgIiICIiAiIgIiICIiAiIgIiICIiAiIgLCcWYI3G6DmOAzbtJ5GOZ5A7H0PyhZtN1bHK43cRZty7idq6yqOZWBBaSCHCDpI18dP1XrDqmYFrvl2/l5fTUenipT9qvC/vDfeLUa6Z/PYO9dGnxyHmVELKnu7g47DR38p3+mh9F12zjKdqx1rhmH6bLwD1XotleKLm1ADSIcOoMqdoVKbtYdsdD5LbeEeLqmBEMuznpOMSeX+xgf8gLVXMAPdVRpDd9RzCni8U+HQljesv2B9q4EH8vAq4UG8O8QVMAdmtSXUvmadYHlzH703MwYHjVLGqYfaOHiOYXL1OlceZ2a45bZJERZLiIiAiIgIiICIiAiIgIiICIiAiIgIiICIiClc0G3LSyuA5rgQQdiCIIK5/474fOB3Dg7VrjIPUGYcfEwQfFruoXQq0v2oYKcTtS62aXVKYMBoLnFpjYDUlrg13kHdVv0MufTfP2pnOEK2FT+HT7VwJqNGXQ690c4jY843VzQtfc5ABbJJ9dvsPovFtZEVrZhHcZ8RG2gLYnb8KtLcl4qmSM9YmWkg/A2YI1GsrfWpyzZX4lUDZGoWKtLp1Fwp3BLg+ezcd5icpPPQEg+BmdFlaZPzKNoVGUyD/DOqzfDt2cOqscxxYQ9uaNnNkSI5afvksXQZOqvbVhzAxMEHrzUZXhaJxBnZfVGfAl1UuK1aviD3F9J5pZC4kUqTQD3Qdg8d/T/ACj5QBJg12XJZprBERQkREQEREBERAREQEREBERAREQEREBERAXwid19RBjcTwG3xQzeUml0RnEtfHTO2HR4TC0TFvZYGNd/g1TdxcGVI3M6ZxAA1/CT4qTUWmPUynlFxlRN7VMDo29Om8MLS1sTTbAzsyFrhOk6uJ5nKPw6R7hOMNqZm32jmgS8A5SOWaAcjvPTpGwn3jLBq2O0Oxw+tTo5j3y+kKst/wAuoyuBggjmOW4hPjLg5mC1mULK4bXcPjaXZcmgPeYwd2ZkRHj1OkyuUmu8VuLIWuW6aDbuDmnUEHpvt0WYw+hr3VqOH1hw8IuiJcdWkZSSQGwym2SPzk7lSHgDG1RLDseeh/vvGmn1VLnfJoqYcbatSuqD3sc3uVCyO807NeCCHN/NpiNyr/hzEBd3ty6o9+W1ZSp06RcYGdvaOrBmwzQGDeMj9s0K4xCr7plbUGYPJBaD3oAJJYI77h8WUawHESWwcJdWTHvZWpvLX0z3KtItBcwwcpkEOY7oQeoghZ7WSg12YS3UHZfVFFHFHPundo9xbb06TqFPN3SS55dUDNswyNZuYDjtm1lSlVFYA0iCCARHQ7H1SzRK9oiKEiIiAiIgIiICIiAiIgIiICIiAiIgIiICIiArS+tc7XutG0hWLCGuezMNjAdEEt1681dogh7GeG28LsdWvn2z7iqScjIpO1IHcLpJYOkNAjTosXh9WrhjveL6tTY3KcjWiGCSO9ndq90AjbSTGsETdcWVO6LXXNNjyychc0OLSd8pI025KLuKuGzZF93xBWtcxcRSDGFpcZJ7szkeRz15ZnfMt5lOpNXurrS+sMXp47SAqjRwkNMtJAOj2826jMCIcIDtNFb3Wa17tUyHGGv0AcTpDho1tQnTkx5Md1xBGiUq1S3c2vcVGU2gy1o2mCR2lR3xHWYAg6akb7NhWPsxOmG3OXvS0B3ztj4sp+UyRrvB8zncbLqpWeKsghzTBYZadQWmYMTBjkQfIhW19WqW7xeWFd7KlBmjQ4w8Fxim4NI+aoTpoeYV5ibew3JLB8xMlv8AOdSW8s2pb82ZuZYS5Y6nOUeY028Rr9+uo1V5FambgrihvENOKsCq0AuH4mkAhwHrr0K2Vc84Zij7Kq2rYnK9hnTaNojm3lH/ACpt4X4ip8RUs9uQHtgVGc2n7tPI/eQq54a5icctsyiIs1hERAREQEREBERAREQEREBERAREQEREBERAVO4t2XIy3LGvEgw4BwkGQYPMFVEQRvxzwsHuqXmM3LBSpf8ASDbeSycoAcRyB57jMTIkqKq9J1plq3ZLWFwcwEFocMxylznAGoDGzQAdRJ2XTpE7rVcd4Lbjlftr24rwB3KYyhrHRlJaYkTp585Gg1mcs1krpEuHY0XtPv3dM93MCHEbkuHyjaJ130iFUuqPY/8AT+EfKNS3xbG4/wAo82wQJxnGVhU4RvWSQ9jXZ2tiARsQQeesiToY6SchfX1N/ewwksPMiIMbAeHirSauqrWHkBxNMnuuI8jof0cPqrGve1beqfdnPANMgimSwuLiRq4bNAGbcaga66X1er2nxGT9pP79VblwJBIEjYxrpJH0k/VWs3EJd4G46tba3tbXE7lzrkxSdma93eJhuZ8EBpzNaCfsVIy5Tp0HYaTWf8LKjqwaIkvDpa6J2AiPUjQqb/Z5xlccS1XtxJlJjeya9gYHAtMgOa8lxk94aQI+sY3HyvK31ERUWEREBERAREQEREBERAREQEREBERAREQEREBERBhMb4VtscObEqQe7kTy+ihTjDDm8P3Drex+AjO3mYIZE+WccuvUAdBV2lwhv7/3UKcZ8KXVtUfWrnt2HUvAMt/naZLfPUaDXZdXR3ljZv4n++lMuGltqSCCOk/v1XzfbmI/uvJphhMzqqNKs7NDzuTzP/lj9Kf5qLdXVV1tcBucFr9j1Ej1HMFXlnd1LB7alk9zHsOZrgdQfuCNNZkaGVbAxorK9uXUnHMCA4ADl3Y1c08jJjwycw5TdQbTjHtLxA1AadwGh8AU2MYMp0BIkFzgd5JMdNJO+eyrjOvxFUqUsUcx3cNSl3QHZA5rO9G5kkHTkue767deVopNknuMA0AnuhoHQA5R6dFsdheVMHqsr4VVLH0u6xw2cBocw2LXmXEH8Sx1LtbmOqkWp8A8b0uLqekU7imP4tKfTOw/Mw/lMHlO2LOzS4iIgIiICIiAiIgIiICIiAiIgIiICIiAiIgLy+mH/F+/VekQR7xfwNb3VRtSnNNxDjla2GveIIl0Zac6jlJiOa0fFuAX2RD6Ds4cQGka5iQwktjl3RHX+Ip6VmMMpBxc2m0E/EBoHfzNGjt+YXROtLP5zalx9nOuMYTUwoxct0gGRrofmBBIc09QT06gYLHLoUaWUxmnMNtojTr8QnpHOTE6e0+5tMBoUjeUwG1auTKyGkS1xc9giARlEyIdMHkRBPGuFGhXpmzc2rTqgGkWnQyTo4HVh6g9NyNTbLVw9WKJOdMNgtEyap+XRh/zkHX+kS7wIb1V+257Y5DoCIZrEaaeYJgHzVLSk0No/C0EA/iPzP8AUgAeDQqFnSNZ3T9/bU/0lYdot5ZLDL6phr2VsPe6nUpmWOHLTboQZIIOhB1XQvs84+p8WM7O4y07pg79Pk4f9ylO7eo3bzkQTzldVBTgDTy1IHlIlebOvUw6qHW1QtfTcHU3tMEcw4eYO3jB5qb7U/LsNFo3s34/ZxSzsr6GXTB3m7CoB89P7jl5LeVSzSwiIoBERAREQEREBERAREQEREBERAREQEREBERBrPGnBVDi4U/fpD6ObsnakCYnMyQHDQdNgo2xn2UXVvIw8srNyw3vwW75jkcBBdtOZ2hIU3oplsNOQb63Nu5wdHdcWuEFpa4fK5rgCDofoei90G+7MJO7v00P6R/qcFL/ALQfZdVxCvUusCLXdr3n0XHKc+klhPdIJEkOI1LtTMCLOI8GucMdkxGiaTgNGkjbUlzfxCZMj8lMy90WezAVnGs7u89vsr0tFBve1MADygR+UL5ZUhqXjRok/wC36+pCt76sap19fNT+ULq3uH2lRlS0eWubD6b2EgtIJEgxpBBB9dwp94A9plLHQ2jjTm0bnQAnusqnaWE6Ncfwn0nlAdpTyNDq2waY8pLv/b6yrT3su1LGlklsO15TBgyNOh5FPHKXZSKH/YbxS+4c+zvaj3tLc9v2jszm5YFSlmPxAZmOHgXbbCYFRIiIgIiICIiAiIgIiICIiAiIgIiICIiAiIgIiIC0f2ocF1OK2UX4Y9jatuXQHyA5rshIzAGCDTBGkbjSZW8Ig5Yx3hy6wIFmIW76cu0cYLXc4a8EgnQc/lHjGt06BqvDSDJOo2Pl58vNdX8Z8Ot4otX29R2RxLXU3xmyPaZBjmDq0+DiueOJOGrjhSplxVjQ5zTke10sfGktJg6d3SJBiRBlJdcGmAxW5DG5W/lz/wCTJWKog6D8bp9BIB+pd9F7ummqQObjA+yqUS1hNR3wt0b4gaD67nzVu9Q3Lgf/AOqu7OqHgP7fusiS5pHZvn8ILajgCdyPAkdPLka3wmqbenfXGgq3BpUhJlwaxxcQ3L8LSA2Z3kRzXUnC1d1zaUH3JJc5gkncjkSeciEvbZGVREVUiIiAiIgIiICIiAiIgIiICIiAiIgIiICIiAiIgKJf/kG5z6NoyjSLpqvJcBOUAN7vm6R/pUtKlc2zLtpbdMa9p3a4Bw+h0QchPpBzsr+6Gsc57vwtPd26kktHi8FXvBdnY4pchvFFybagwDIId/EPTtACKY6k+QjcdJVeBbCtUFSpa0yQQY1yEiQM1Ocrok7hUsd9n+H45JvLVjXHd9P+G6epywHf1ApBFHtAxa2xa7tLbhjI6jZsyM7LVhqPLIYwjR2jG69XHnKniwthZ0qdNm1NjWjyAA+y1Hhv2Y2XD9Vtaj2tVzDNPtHNhh5ENY1oJHKZjfdbqpBERQCIiAiIgIiICIiAiIgIiICIiAiIgIiICIiAiIgIiICIiAiIgIiIP//Z"/>
          <p:cNvSpPr>
            <a:spLocks noChangeAspect="1" noChangeArrowheads="1"/>
          </p:cNvSpPr>
          <p:nvPr/>
        </p:nvSpPr>
        <p:spPr bwMode="auto">
          <a:xfrm>
            <a:off x="63500" y="-38417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820228" name="AutoShape 4" descr="data:image/jpeg;base64,/9j/4AAQSkZJRgABAQAAAQABAAD/2wCEAAkGBxQHEhUTBxISFBUTFhcZFBgWFhgVGxoYIBgXGB0YGBcaHCggGB0mIBUZITEtJSkrLi4uFx8zODQsNygtLisBCgoKDg0OGhAQGywkICQsNCwsLCwsLCw0LiwsLTQsLCwsLCwvNCwsLCwsLCwsLCwsLCwsLCwsLCwsLCwsLSwsLP/AABEIAOEA4QMBIgACEQEDEQH/xAAcAAEAAQUBAQAAAAAAAAAAAAAABwMEBQYIAgH/xAA/EAABAwIEAwUGBAQFBAMAAAABAAIRAwQFEiExBkFREyJhcYEHFDJCkcFSobHwI3KC4RViktHxM1NjwgglQ//EABgBAQADAQAAAAAAAAAAAAAAAAABAgME/8QAJREBAQACAQMEAgMBAAAAAAAAAAECESEDMUESUXGxYeEigfAT/9oADAMBAAIRAxEAPwCX8XxVuFZHXJhrnZSTAAPLU/v9VkGPFQAsMg7LVfadb+8WFSN2Q4ehA0+pWi+z3j04eRQxZxNPYOPyctT+H9PKMvROlMunLO6ly1lqpmReaVQVQHUyCDqCF6XOuIiICIiAiIgIiICIiAiIgIiICIiAiIgIiICIiAiIgIiILLGbL/EKNSmfma4DzIIB/NcyXjDaPI2LSZXVCgD2pYYbC9eQIbUhzfGd/oZH9K6ehd43H+2fUnlk/Z/x0cHIo4gS6gSADzpnp4t/flNFCs24aHUCHNcJBHMLlUVDT25iD4jxW98CcbP4fc2ndkvt3xHMsU54f9OZ3+/2jHLXdOaKhZ3bL1gfauDmuEgjVV1ytRERAREQEREBERAREQEREBERAREQEREBERAREQEREBaB7XMG98txWpiTSOv8p0n0On9ZW/qjeWzbxjqdcS17S1w8CIWnSz9GUqMpuacruarqycHAtd+wf7z9VkOJsIdg9xUpVvlJg9RuCPMEH1WIpHs3AnbY+X7g+i6bPTkx7ty4P4sqcMPipL6B3b08v39wZuwzEaeKU21bJwc1wkH7Fc5ERos5wpxHV4bfNt3qZPepn9Wpn051PlOOWk+IsPgHElDHWzZvGbm07hZhceWNxuq1l2IiKEiIiAiIgIiICIiAiIgIiICIiAiIgIiICIiAiIgj72scOe/0hcW479IQ/wAWdfQn6E9FC728nLqatTFYEPAIPUSPUcwoE4+4aOCVz2IPZu1YfDaD4g6f6T8y6+nl68NeZ9fplnNXbX7Gr2jYfqW6Hy5H98wVel2kALDCr7u4OGw0d5dfTf69VlieqvipVa0unWrg+2cWOHMH9eq3/h32jmjDccboP/0b+rhy/tzUcRA1XoS090qbzNZck47Oj7W4bdMa+iZa9ocPIiVVUV8CcYf4awUcQJNPN3TJOUGAB4Nn07wUo0aortDqJBB2IXHnhca2xy29oiKiwiIgIiICIiAiIgIiICIiAiIgIiICIiAiIgLCcWYI3G6DmOAzbtJ5GOZ5A7H0PyhZtN1bHK43cRZty7idq6yqOZWBBaSCHCDpI18dP1XrDqmYFrvl2/l5fTUenipT9qvC/vDfeLUa6Z/PYO9dGnxyHmVELKnu7g47DR38p3+mh9F12zjKdqx1rhmH6bLwD1XotleKLm1ADSIcOoMqdoVKbtYdsdD5LbeEeLqmBEMuznpOMSeX+xgf8gLVXMAPdVRpDd9RzCni8U+HQljesv2B9q4EH8vAq4UG8O8QVMAdmtSXUvmadYHlzH703MwYHjVLGqYfaOHiOYXL1OlceZ2a45bZJERZLiIiAiIgIiICIiAiIgIiICIiAiIgIiICIiClc0G3LSyuA5rgQQdiCIIK5/474fOB3Dg7VrjIPUGYcfEwQfFruoXQq0v2oYKcTtS62aXVKYMBoLnFpjYDUlrg13kHdVv0MufTfP2pnOEK2FT+HT7VwJqNGXQ690c4jY843VzQtfc5ABbJJ9dvsPovFtZEVrZhHcZ8RG2gLYnb8KtLcl4qmSM9YmWkg/A2YI1GsrfWpyzZX4lUDZGoWKtLp1Fwp3BLg+ezcd5icpPPQEg+BmdFlaZPzKNoVGUyD/DOqzfDt2cOqscxxYQ9uaNnNkSI5afvksXQZOqvbVhzAxMEHrzUZXhaJxBnZfVGfAl1UuK1aviD3F9J5pZC4kUqTQD3Qdg8d/T/ACj5QBJg12XJZprBERQkREQEREBERAREQEREBERAREQEREBERAXwid19RBjcTwG3xQzeUml0RnEtfHTO2HR4TC0TFvZYGNd/g1TdxcGVI3M6ZxAA1/CT4qTUWmPUynlFxlRN7VMDo29Om8MLS1sTTbAzsyFrhOk6uJ5nKPw6R7hOMNqZm32jmgS8A5SOWaAcjvPTpGwn3jLBq2O0Oxw+tTo5j3y+kKst/wAuoyuBggjmOW4hPjLg5mC1mULK4bXcPjaXZcmgPeYwd2ZkRHj1OkyuUmu8VuLIWuW6aDbuDmnUEHpvt0WYw+hr3VqOH1hw8IuiJcdWkZSSQGwym2SPzk7lSHgDG1RLDseeh/vvGmn1VLnfJoqYcbatSuqD3sc3uVCyO807NeCCHN/NpiNyr/hzEBd3ty6o9+W1ZSp06RcYGdvaOrBmwzQGDeMj9s0K4xCr7plbUGYPJBaD3oAJJYI77h8WUawHESWwcJdWTHvZWpvLX0z3KtItBcwwcpkEOY7oQeoghZ7WSg12YS3UHZfVFFHFHPundo9xbb06TqFPN3SS55dUDNswyNZuYDjtm1lSlVFYA0iCCARHQ7H1SzRK9oiKEiIiAiIgIiICIiAiIgIiICIiAiIgIiICIiArS+tc7XutG0hWLCGuezMNjAdEEt1681dogh7GeG28LsdWvn2z7iqScjIpO1IHcLpJYOkNAjTosXh9WrhjveL6tTY3KcjWiGCSO9ndq90AjbSTGsETdcWVO6LXXNNjyychc0OLSd8pI025KLuKuGzZF93xBWtcxcRSDGFpcZJ7szkeRz15ZnfMt5lOpNXurrS+sMXp47SAqjRwkNMtJAOj2826jMCIcIDtNFb3Wa17tUyHGGv0AcTpDho1tQnTkx5Md1xBGiUq1S3c2vcVGU2gy1o2mCR2lR3xHWYAg6akb7NhWPsxOmG3OXvS0B3ztj4sp+UyRrvB8zncbLqpWeKsghzTBYZadQWmYMTBjkQfIhW19WqW7xeWFd7KlBmjQ4w8Fxim4NI+aoTpoeYV5ibew3JLB8xMlv8AOdSW8s2pb82ZuZYS5Y6nOUeY028Rr9+uo1V5FambgrihvENOKsCq0AuH4mkAhwHrr0K2Vc84Zij7Kq2rYnK9hnTaNojm3lH/ACpt4X4ip8RUs9uQHtgVGc2n7tPI/eQq54a5icctsyiIs1hERAREQEREBERAREQEREBERAREQEREBERAVO4t2XIy3LGvEgw4BwkGQYPMFVEQRvxzwsHuqXmM3LBSpf8ASDbeSycoAcRyB57jMTIkqKq9J1plq3ZLWFwcwEFocMxylznAGoDGzQAdRJ2XTpE7rVcd4Lbjlftr24rwB3KYyhrHRlJaYkTp585Gg1mcs1krpEuHY0XtPv3dM93MCHEbkuHyjaJ130iFUuqPY/8AT+EfKNS3xbG4/wAo82wQJxnGVhU4RvWSQ9jXZ2tiARsQQeesiToY6SchfX1N/ewwksPMiIMbAeHirSauqrWHkBxNMnuuI8jof0cPqrGve1beqfdnPANMgimSwuLiRq4bNAGbcaga66X1er2nxGT9pP79VblwJBIEjYxrpJH0k/VWs3EJd4G46tba3tbXE7lzrkxSdma93eJhuZ8EBpzNaCfsVIy5Tp0HYaTWf8LKjqwaIkvDpa6J2AiPUjQqb/Z5xlccS1XtxJlJjeya9gYHAtMgOa8lxk94aQI+sY3HyvK31ERUWEREBERAREQEREBERAREQEREBERAREQEREBERBhMb4VtscObEqQe7kTy+ihTjDDm8P3Drex+AjO3mYIZE+WccuvUAdBV2lwhv7/3UKcZ8KXVtUfWrnt2HUvAMt/naZLfPUaDXZdXR3ljZv4n++lMuGltqSCCOk/v1XzfbmI/uvJphhMzqqNKs7NDzuTzP/lj9Kf5qLdXVV1tcBucFr9j1Ej1HMFXlnd1LB7alk9zHsOZrgdQfuCNNZkaGVbAxorK9uXUnHMCA4ADl3Y1c08jJjwycw5TdQbTjHtLxA1AadwGh8AU2MYMp0BIkFzgd5JMdNJO+eyrjOvxFUqUsUcx3cNSl3QHZA5rO9G5kkHTkue767deVopNknuMA0AnuhoHQA5R6dFsdheVMHqsr4VVLH0u6xw2cBocw2LXmXEH8Sx1LtbmOqkWp8A8b0uLqekU7imP4tKfTOw/Mw/lMHlO2LOzS4iIgIiICIiAiIgIiICIiAiIgIiICIiAiIgLy+mH/F+/VekQR7xfwNb3VRtSnNNxDjla2GveIIl0Zac6jlJiOa0fFuAX2RD6Ds4cQGka5iQwktjl3RHX+Ip6VmMMpBxc2m0E/EBoHfzNGjt+YXROtLP5zalx9nOuMYTUwoxct0gGRrofmBBIc09QT06gYLHLoUaWUxmnMNtojTr8QnpHOTE6e0+5tMBoUjeUwG1auTKyGkS1xc9giARlEyIdMHkRBPGuFGhXpmzc2rTqgGkWnQyTo4HVh6g9NyNTbLVw9WKJOdMNgtEyap+XRh/zkHX+kS7wIb1V+257Y5DoCIZrEaaeYJgHzVLSk0No/C0EA/iPzP8AUgAeDQqFnSNZ3T9/bU/0lYdot5ZLDL6phr2VsPe6nUpmWOHLTboQZIIOhB1XQvs84+p8WM7O4y07pg79Pk4f9ylO7eo3bzkQTzldVBTgDTy1IHlIlebOvUw6qHW1QtfTcHU3tMEcw4eYO3jB5qb7U/LsNFo3s34/ZxSzsr6GXTB3m7CoB89P7jl5LeVSzSwiIoBERAREQEREBERAREQEREBERAREQEREBERBrPGnBVDi4U/fpD6ObsnakCYnMyQHDQdNgo2xn2UXVvIw8srNyw3vwW75jkcBBdtOZ2hIU3oplsNOQb63Nu5wdHdcWuEFpa4fK5rgCDofoei90G+7MJO7v00P6R/qcFL/ALQfZdVxCvUusCLXdr3n0XHKc+klhPdIJEkOI1LtTMCLOI8GucMdkxGiaTgNGkjbUlzfxCZMj8lMy90WezAVnGs7u89vsr0tFBve1MADygR+UL5ZUhqXjRok/wC36+pCt76sap19fNT+ULq3uH2lRlS0eWubD6b2EgtIJEgxpBBB9dwp94A9plLHQ2jjTm0bnQAnusqnaWE6Ncfwn0nlAdpTyNDq2waY8pLv/b6yrT3su1LGlklsO15TBgyNOh5FPHKXZSKH/YbxS+4c+zvaj3tLc9v2jszm5YFSlmPxAZmOHgXbbCYFRIiIgIiICIiAiIgIiICIiAiIgIiICIiAiIgIiIC0f2ocF1OK2UX4Y9jatuXQHyA5rshIzAGCDTBGkbjSZW8Ig5Yx3hy6wIFmIW76cu0cYLXc4a8EgnQc/lHjGt06BqvDSDJOo2Pl58vNdX8Z8Ot4otX29R2RxLXU3xmyPaZBjmDq0+DiueOJOGrjhSplxVjQ5zTke10sfGktJg6d3SJBiRBlJdcGmAxW5DG5W/lz/wCTJWKog6D8bp9BIB+pd9F7ummqQObjA+yqUS1hNR3wt0b4gaD67nzVu9Q3Lgf/AOqu7OqHgP7fusiS5pHZvn8ILajgCdyPAkdPLka3wmqbenfXGgq3BpUhJlwaxxcQ3L8LSA2Z3kRzXUnC1d1zaUH3JJc5gkncjkSeciEvbZGVREVUiIiAiIgIiICIiAiIgIiICIiAiIgIiICIiAiIgKJf/kG5z6NoyjSLpqvJcBOUAN7vm6R/pUtKlc2zLtpbdMa9p3a4Bw+h0QchPpBzsr+6Gsc57vwtPd26kktHi8FXvBdnY4pchvFFybagwDIId/EPTtACKY6k+QjcdJVeBbCtUFSpa0yQQY1yEiQM1Ocrok7hUsd9n+H45JvLVjXHd9P+G6epywHf1ApBFHtAxa2xa7tLbhjI6jZsyM7LVhqPLIYwjR2jG69XHnKniwthZ0qdNm1NjWjyAA+y1Hhv2Y2XD9Vtaj2tVzDNPtHNhh5ENY1oJHKZjfdbqpBERQCIiAiIgIiICIiAiIgIiICIiAiIgIiICIiAiIgIiICIiAiIgIiIP//Z"/>
          <p:cNvSpPr>
            <a:spLocks noChangeAspect="1" noChangeArrowheads="1"/>
          </p:cNvSpPr>
          <p:nvPr/>
        </p:nvSpPr>
        <p:spPr bwMode="auto">
          <a:xfrm>
            <a:off x="63500" y="-38417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820232" name="AutoShape 8" descr="data:image/jpeg;base64,/9j/4AAQSkZJRgABAQAAAQABAAD/2wCEAAkGBxISERMUEhMVFhUXGB0XGBgYGBgWFxYWGRgWGBgXGBsYHyggGh8lHRcXITIhJSkrLi4uFx8zODMsNygtLisBCgoKDg0OGhAQGiwkHyQsLDAuLC8sLCwsLCwsLCwsLCwsLCwsLCwsLCwsLCwsLCwsLCwsLCwsLCwsLC0sLCwsLP/AABEIALMBGgMBIgACEQEDEQH/xAAcAAEAAQUBAQAAAAAAAAAAAAAABAIDBQYHAQj/xABMEAABAwICBAgICgcHBQAAAAABAAIDBBESIQUxQVEGBxMiYXGBkRQyUpKTobHRI0JTVGKCssHS8BUWFzNyouEIQ0Rzg8LxhJSzw9P/xAAYAQEBAQEBAAAAAAAAAAAAAAAAAQMCBP/EAB4RAQEAAgIDAQEAAAAAAAAAAAABAhEhMQMSQVFh/9oADAMBAAIRAxEAPwDuKIiAiIgIiICIsfLp2kaSHVMDSNYMrAR2EoMgi5LJxjXq31Ae7wSOobTkXbhLLOY6Xda/PvuaF0T9ZqHX4XTW/wA6P8SDLIsUOEtF87pvTR/iXv6x0Xzun9NH70GURYz9YaP51T+lj96q/T9J86g9Kz3oMiix407SfOYPSs96mU87HtDmOa5p1FpDge0ILiIiAiIgIrXhLPLb5wXvhDPKb3hBcRUcs3yh3he8oN470FSLzEN4S6D1ERAREQEXhNlz7hXxkCImOia2V41yOuYh0NDSC/ruB1oOhItU4vuFL6+KQysaySNwDsNw1wcLggOJI1EWudXStrQEREBERAREQaPwzqNJU8pmhc51PYc1jWuMdhzsYILiCc8QvYHO1rmBScZT+TBdCyT6TX4B12s71FdHWhcOOCsbWuqYGhpGcrBk1zSc3gag4Xud+Z16w03h/wAO6yamdDE1rRILvLA7E2JpGK7ibZmzTlmCVy40dXhxYJcO8NcW2PSBZbpV0QfJJGXFos0ZagBZ9iNrSSARtC9jpnPa6B0LRDYWaSDEHZHECDjdnfIgX221qmttKl0NUsGB5LA4B4Y55Ac0hxa+wyIs0qWzQtXbCHssOb4+qxw7t4KzXCIjwgAamwtaOoCYK7A72/70RrjtFVQteRgv9O3knd9JqO0XVgeO3fk8arX9izmIEAHVl/6N6tS6vqn7B9yKw0tFVNBu4bfjA6sd/sO7ukKhlJXkAtincDmC2NzgR0EDNZed4BBc0PDXE4XeK6zpsnZau9bZRhjoo3BsbLtBwhmTQRqGr2IjnhpdIZfAVHopM8yc8un2Kfo3hPpClBiaZWWNy2zmkE7xsut9jpr6uT/mHsWN0xoSola4U5gjc+2KQPe2QgXFjZmYsdpQYIcPtJj+8l73Kr9oekvlZfOcttpqOVkcbZI4HlrQ0na6wtiJtmT0qpmrOmgP1h+FFaj+0TSXys3nvWO0vw0q6hjmTPlcCLWMsmHrw3suhYmfNYfObf2KippYnsc10UTARa4zeB0WFroOXNlq3AFschadREbiD1EBUGpqtrJPRuH3LrLa8RtDYxZrQABnYACwVl+kXHae9NjlfhlT5L/MPuTw6p8l/mFdOkrn+Ue9W/DzbNx7yg5r+kajc7zSqv0pUfS7iuimqJ2nvRtSd5RHOv0vUb3ete/puoHxj610KeQjWobqkoNKGn6jy3ete/rBUeWe8+9bi+oKoM5RWonT1R5Z9ajP0i46w2/Ut0dMVbdKSiNc0VwmqKZ4dC4xkEHmki5Gq41HqNxmvoPii4Vy6Ro3unIMsUhjLgAMQwtc0kCwHjEZeSuMVZu03XRf7PmHkasN1Yo/OtJf7kqutoiKAiIgIiICx3CORraSoLtXJPHXdpAHbdZFaNxqaabFTiG4xSc5w+g03A63OAA6ig5VRm5c++Ze7uvb7gpLmgEkazt2lYag0Y05mSQXzIa9wFzrtZZIUEFspJvSO+9NLLZ0xWmDef8A02+yVSGDnDr/AN7fepQ0DC43Mk5O/GPd0nvVuTR9K0WEtY431tLejey2sbEuUnZMbeoxwdqP8P2adWpJeb9U/Yesg2Ogb44rR0kgZZeSDuHcpVFo/RkmQnmJOppkwHPK3OYL5X1b0mUvVW4ZTuNfqZfG+t9qZbZTfuox9BvsCtVXB+iaDcVBPQ8G973yLbfGPeo4ZGG4WOrOaLAfBmwAO0s6N6rlkIqjX0ezeFW3SGVgSsbHA1rSS+q1kZckDlbZydu1eO5P5WtHRaEkW3/B5f0QZqOpxbSrvLDUdftWHgDSLioqxtAIgBNragY9efqKtVM8UZbjrpmYjkHthxWva+UZQZZ8meW5UPlz16/WqTo/m38NmsRlZkBv24FAYxhDcVXUAm+WCDIBuK55tswoJrphsKPI1EqPHRgjm1NT6Onvfnc3xdfNP5KqGjXOPNrJwLA3MUGo7DYa9fcgqeRZWHSgbVIOgH/PJPRRf0VJ4Pu+eu9DGf8AcqI3Kk6kZJY3KunQrm/4x3/bs/GoVRRuH+KJ/wBBn40ExshIJO32KIG5rFT1MjDblyd3wLf/AKK/Do2eoia/wjC1174WhupxbrvfZvQSp6iJnjPY3rcAox0jB8rH5wWP/U9oOcpP1QD7VW3gpF5T/V7kRKdpCH5WPzgqfD4flWecFGPBWLyn+r3Kl3BaMfHd6vcipE9dDY/Cs7HArqX9nWMeA1T9pqSOwRxkfaK47U8Ho22Ic7X0LufELQ8norFe5lnkeeixbFbujB7UqOjIiKKIiIC1/TnDSipHFsswLxrYwF7h0G2Te0hZqrjc6N7WOwuLSGu8lxBAPYc1816b4JaVpXEupnmxN3sBnY8H4xLec3tCDqkvGxDi5lNKW73Oa09gFx61zzhNwn8Pqsbw1pa3C1jSCWtBJ520nnHOwAutNi07Ox/Pax7QecBkRvBzuD1hVaOpg6YPErHNBxWBIebXABaQMOvPZmdao2qJwC8cDdQ7qR4VYbEEiqqhHE7PPV1dK1Qyk3N89ff0KVpSpJs07Tc/cmjA0B8hFzG02Gy4F+1YZZb5enDHXDK6AoJX2xSOF9mRAHSNqh8IahsczoyyOQNAOINDCdeVh7bqJovTE7JWklxu5otzcDg5wbYAC7SL3Bub2UXTMwdO89/d/VczC+2qt8kuO8U2g025hAbiw+Q4lzeoHWFsYqMbdRAc29t11pVCMTwN+V1tM1WyNpc45AeoalthNMs7LJfq9DTN3uPWd1vwheeDbMbu/du3LTqzhNM4nBZjdmVz2kqLHpeqebNkeTuAH3BdsdukUDcFwCTfebrE8IeD0tRJjjkYMTcLg++Q6LA7OpYKmotKvaHMFQWnMENdYjzVMboTTlsoqv0b/wAKDZ46fk4o4gcWBobc5XtrPQrYGEagAAegdK02tZpOIgSmZhOoPBb9oBRZ6evkFncq5p2YhY9xsUNsvpHhUxhwwtDrC1yObbaBvCxbuFlTsLANwas7wF4sqrSBc4/AxNOEveDm7aGNHjW2m4Geu+S6NBxFU4HPqXHqjDfa4ocuNfrXVeUPNC9/Wyq8pvcu2jiOovlpe5nuXn7DqL5aXuZ7kOXEjwpqDrLT2Kh3CSY7G939V3D9htH8vL3NXo4jqP5aXuag4PLph7tbQqYtI1DRZr3huwC9hc3yXfG8SFDtmm/k9y3+h0BTRRRxNhjLY2NY27Gk2aABc2zOWtNmnyINI1HlOT9I1HlOX2AdD03zeH0bPcqToOl+bQeiZ7k2afIP6RqPKeqTWz+U5fXx4P0fzWn9FH7lSeDlF80p/Qx/hTZp8j0vhM8kcTMbnSOaxo1Xc4hoGeWsr6i4stAyUOjoYZbiTnPeCQcLnuJw3BIyFhkdYKzVLoKlieHx00DHjU5sTGuHUQLrIKAiIiiIiAiIgwPCTghR1zTy8Qx7JW82VvU8Z9huOhfOvD3gnNoypsTcePHIBYSMvYkjY4EgOH0gdq+qFy7j5pw6mpjbnco5o32czMd7W9ysHJKSoxtDhtHcVMe4Yc1idEsIZY78u1Sq1+WHf9ka1zndR1hN1Dkzu47dXQFmODENwT9I+wLBym+rVq61tPBnCynL3ZAYiT1E7+pY5dPRj2jaWpqel50bLP8Ai3JIaT5AJs3sWpklxJIzKm6WrzPJi1NGTR9561ZYzq+4Bdzjms7zdTplNA0VruOz2n8+tXOErDyBPSL96l0srGMaL56zntKknk52OjLhzhbqOw960x6Z583hzsREuDRrJAHWcl0vgToAOqqelZ8c4p3jWY2Aue3oBtg+sFpOjYSytYx4za43HSGuI+4rrXFAG/pSQnX4M/D6SHF9yriO0gWyC9RFFWqmnZI0ska17Tra4BwPWDkuOcZHBlmji2opwW08hLXsuSInm5Bbua7PLYR0rtC1jjNpWyaJrWuF7QucP4mjE23aAO1BluD1AIKWGIfFYL9LiLvd2uJPasirdMwtY0HWGgdwVxAREQEREBERAREQEREBERAREQEREBERAXGePTSgM0EAP7tjnu/ikIa3uDSfrLspNl8u8MdKeF1k0ux7zh/gHNZ/KFYI9AwWJOwX9SsyAEl2vYOpXK2zYg2+bxc9WxRw3VfK41WJcekAe0rHLLdejCaiw/cP6qRNWl0LYRk0XJ2YjckdgVUmjzhxEuaLa3sdhHSXNLsI6SFBkjc1xa7uuCCNhBGRB3p2nSlrAPz7LqRRwYw9ozNiQBkTYi4HTa9uxRiRbcdf5/5U+jmETC4nt9q6naXiVKk0dFbmlvUQMvVfvWNic/lBhDr424SLWw5Xv6+9eDTc8rxHAHEuNmgAucTsDWjb0LoOhOKfSUzQ6eRsAOeEkY894Y3LzrrRg5tp6qtVY2624b/xDX6rBbpwb074NUQVgBwtPwjdvJPFni22wOIDaWhbL+wc3B8LbrvYxFwPXzws1ScVtVG4PZpCNrhlfwXELbrOlsR0EWQdNpahkjGyRuDmPaHNcDcOaRcEHaCCrq1CHQel2NAGk4DYWF6FoH8sot3L0aP0389oz/0z7/8AlUVty1/Ssoq5RSx5sY9j6l48VoY5sjYL7XvIbduxl72xNvbh0HWyC1VXuLTrZTxNp7jcXlz5B1sc09KzlBRRwxtjiY1jG6mtFhmbk9JJuSTmSSUEhERAREQEREBERAREQEREBERAREQEREBERBqHGfwiFHROAzkmBiYL4bXacT/qg95C+eKJmN9zqGvqH9Pats42eEHhVc9rTeOH4Jm4kH4R3a7LqaFq0g5OL6T/ALO0/ncpldR1jN14+blJHOIu0XNt4Fg0dpKqoaXlZXYyTY55kXOrO3UfUo9IfGG0tyHS0hwHcCslVxhjOWY5vObhc12YeDkCOkXWN4um85m6nSUDWC8L3RuG5xc3ta42t1WWtVuL4zQ2xJAGoZ2dbcDrt1rJ0OMRAY3h9r4ZGnCRssTnuzBPUoFdLfXbIWO3nOtkD3pOLpbJZtBjGJwHb3K3pea7gwam+1TaIWL3HUBl2KHobR76yqihZ40sgYDuxEC/YLnsW0efP8d24ieB7IKUVsjQZpr4CR+7ivYYel9r33Fo336srFDSMhjjijFmRtDGjc1oAA7gr6rkREQEREBERAREQEREBERAREQEREBERAREQEREBERAWucYGnvAqGWQG0jvg4t/KOvYj+EXd9VbGuC8dnCHlqsU7DzKcWO4yusXnpsMLeg4kg0Clj5SQbvuSumxyZDIc0dAGvV3K4w8lET8Z+Q/P51KJGNq4t3dtcZqaevdaxBsb5W6DrUoVUZFnhgGZLXNJZc7WObzoydZGYUVkbnvAaLuOXZ7lQ9lnWOwkX2ZG1x3KG0yu0s4jDiFvo4nHvcGhYsyXG7dvvvO9VygE5f8q5TRi4vszSSRd3K6WqyTDFYazl3a10H+z3oPla2SpcObTss3L+8ku0W6mCTzguZ6RkxPtu9p1r6Z4mNB+C6KhJFnz3nd1PsI/wCQM7SVp1GNu63pERAREQEREBERAREQEREBERAREQEREBERAREQEREBERBieFWmW0dJNUOtzG80H4zzkxva4j1r5cu6eYlxJc5xc528klznHrNyun8evCHFLHSMPNjtJJ/mOBwD6rCT9cblzKmdycTn/GfzW9W0pbqLjN1b0nNifYeKMgrZGoDM6h17OtWsdz233rN0cLYm45XBp2XNg2+zPassrMY2xntal6KoxE25zedZ3dAWsHnE7Lkn2rbDIC0uBuLXvs1LTg7Lb1rnx87rry6morJsqmPIaXH82VkC57U0k+wDR+bLWdsbeNrvBXRBra2CnH97IGnobreexgcexfYkUYa0NaLAAAAagBkAuCf2ddB46iercMom8mw7McmbiOkNAH+ou+rus4IiKKIiICIiAiIgIiICIiAiIgIiICIiAiIgIiICIiAoWmtJMpqeWeTxY2Fx3m2po6SbAdJU1YLhtwfNfRyU4k5MuLSHWxAFjg4Ai4uDbf0oPmfSVVJVVDpHm75Xlzt1ybm3QNQ6ArGlZgXYRqYMI+9b7NxU6Tgc5zWQ1AtZojlwOt1SBoB7VrGk+D1bCby0MzLbRE57O1zLt9a5yt20xk12wEb+eBfaBsWV0y13KMdd4ZhycwEkOzuMhlfmrHPmYTqb2Zeq6rhkw5tJG+xLT3hc/du/XixNpMUdPI6S4xk2BFjmLXtsubntWFhaT+bKZV8pJa7ybbzs+/tUY5C3emP1Mp1/FyDaRqHbmsbWPu/oGSyMz8DOk5+5XeA+hfDa+npzm17xj/y23fJ/K13aQu8f1n5L8fSHFNoPwTRdO1ws+Qcs/fikzaD0hmBv1VuC8AtqXqrkREQEREBERAREQEREBERAREQEREBERAREQEREBERAREQEREGN0xoClqmObUQRyBwIu5oxC4tdrvGadxBBC0DSHEhQuuYZqiI7sTZGDscMX8y6iiDhGkOJOtZ+4qoJRueHwnstjHrC1rSXF7pSEHHRyPA2xFk1x0Bhx97V9OIpqOpnXxlpeKWN2GaOSM+TIxzDYdDgFuHE5who6CqkmrC9pdHgjcGlzW3cC/FbMZNbY28rVt+mpomvFnNDgdhAI7itdreL/RUpu+hgve/NYI7npwWv2qufu2xRSBzQ5puCAQd4OYKrXjWgCwyAXqAiIgIiICIiAiIgIiICIiAiIgIiICIiAiIgIiICIiAiIgIiICIiAiIgIiICIiAiIgIiICIiAiIgIiICIiAiIgIiICIiAiIgIiICIiD/2Q=="/>
          <p:cNvSpPr>
            <a:spLocks noChangeAspect="1" noChangeArrowheads="1"/>
          </p:cNvSpPr>
          <p:nvPr/>
        </p:nvSpPr>
        <p:spPr bwMode="auto">
          <a:xfrm>
            <a:off x="63500" y="-38417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820234" name="AutoShape 10" descr="data:image/jpeg;base64,/9j/4AAQSkZJRgABAQAAAQABAAD/2wCEAAkGBxISERMUEhMVFhUXGB0XGBgYGBgWFxYWGRgWGBgXGBsYHyggGh8lHRcXITIhJSkrLi4uFx8zODMsNygtLisBCgoKDg0OGhAQGiwkHyQsLDAuLC8sLCwsLCwsLCwsLCwsLCwsLCwsLCwsLCwsLCwsLCwsLCwsLCwsLC0sLCwsLP/AABEIALMBGgMBIgACEQEDEQH/xAAcAAEAAQUBAQAAAAAAAAAAAAAABAIDBQYHAQj/xABMEAABAwICBAgICgcHBQAAAAABAAIDBBESIQUxQVEGBxMiYXGBkRQyUpKTobHRI0JTVGKCssHS8BUWFzNyouEIQ0Rzg8LxhJSzw9P/xAAYAQEBAQEBAAAAAAAAAAAAAAAAAQMCBP/EAB4RAQEAAgIDAQEAAAAAAAAAAAABAhEhMQMSQVFh/9oADAMBAAIRAxEAPwDuKIiAiIgIiICIsfLp2kaSHVMDSNYMrAR2EoMgi5LJxjXq31Ae7wSOobTkXbhLLOY6Xda/PvuaF0T9ZqHX4XTW/wA6P8SDLIsUOEtF87pvTR/iXv6x0Xzun9NH70GURYz9YaP51T+lj96q/T9J86g9Kz3oMiix407SfOYPSs96mU87HtDmOa5p1FpDge0ILiIiAiIgIrXhLPLb5wXvhDPKb3hBcRUcs3yh3he8oN470FSLzEN4S6D1ERAREQEXhNlz7hXxkCImOia2V41yOuYh0NDSC/ruB1oOhItU4vuFL6+KQysaySNwDsNw1wcLggOJI1EWudXStrQEREBERAREQaPwzqNJU8pmhc51PYc1jWuMdhzsYILiCc8QvYHO1rmBScZT+TBdCyT6TX4B12s71FdHWhcOOCsbWuqYGhpGcrBk1zSc3gag4Xud+Z16w03h/wAO6yamdDE1rRILvLA7E2JpGK7ibZmzTlmCVy40dXhxYJcO8NcW2PSBZbpV0QfJJGXFos0ZagBZ9iNrSSARtC9jpnPa6B0LRDYWaSDEHZHECDjdnfIgX221qmttKl0NUsGB5LA4B4Y55Ac0hxa+wyIs0qWzQtXbCHssOb4+qxw7t4KzXCIjwgAamwtaOoCYK7A72/70RrjtFVQteRgv9O3knd9JqO0XVgeO3fk8arX9izmIEAHVl/6N6tS6vqn7B9yKw0tFVNBu4bfjA6sd/sO7ukKhlJXkAtincDmC2NzgR0EDNZed4BBc0PDXE4XeK6zpsnZau9bZRhjoo3BsbLtBwhmTQRqGr2IjnhpdIZfAVHopM8yc8un2Kfo3hPpClBiaZWWNy2zmkE7xsut9jpr6uT/mHsWN0xoSola4U5gjc+2KQPe2QgXFjZmYsdpQYIcPtJj+8l73Kr9oekvlZfOcttpqOVkcbZI4HlrQ0na6wtiJtmT0qpmrOmgP1h+FFaj+0TSXys3nvWO0vw0q6hjmTPlcCLWMsmHrw3suhYmfNYfObf2KippYnsc10UTARa4zeB0WFroOXNlq3AFschadREbiD1EBUGpqtrJPRuH3LrLa8RtDYxZrQABnYACwVl+kXHae9NjlfhlT5L/MPuTw6p8l/mFdOkrn+Ue9W/DzbNx7yg5r+kajc7zSqv0pUfS7iuimqJ2nvRtSd5RHOv0vUb3ete/puoHxj610KeQjWobqkoNKGn6jy3ete/rBUeWe8+9bi+oKoM5RWonT1R5Z9ajP0i46w2/Ut0dMVbdKSiNc0VwmqKZ4dC4xkEHmki5Gq41HqNxmvoPii4Vy6Ro3unIMsUhjLgAMQwtc0kCwHjEZeSuMVZu03XRf7PmHkasN1Yo/OtJf7kqutoiKAiIgIiICx3CORraSoLtXJPHXdpAHbdZFaNxqaabFTiG4xSc5w+g03A63OAA6ig5VRm5c++Ze7uvb7gpLmgEkazt2lYag0Y05mSQXzIa9wFzrtZZIUEFspJvSO+9NLLZ0xWmDef8A02+yVSGDnDr/AN7fepQ0DC43Mk5O/GPd0nvVuTR9K0WEtY431tLejey2sbEuUnZMbeoxwdqP8P2adWpJeb9U/Yesg2Ogb44rR0kgZZeSDuHcpVFo/RkmQnmJOppkwHPK3OYL5X1b0mUvVW4ZTuNfqZfG+t9qZbZTfuox9BvsCtVXB+iaDcVBPQ8G973yLbfGPeo4ZGG4WOrOaLAfBmwAO0s6N6rlkIqjX0ezeFW3SGVgSsbHA1rSS+q1kZckDlbZydu1eO5P5WtHRaEkW3/B5f0QZqOpxbSrvLDUdftWHgDSLioqxtAIgBNragY9efqKtVM8UZbjrpmYjkHthxWva+UZQZZ8meW5UPlz16/WqTo/m38NmsRlZkBv24FAYxhDcVXUAm+WCDIBuK55tswoJrphsKPI1EqPHRgjm1NT6Onvfnc3xdfNP5KqGjXOPNrJwLA3MUGo7DYa9fcgqeRZWHSgbVIOgH/PJPRRf0VJ4Pu+eu9DGf8AcqI3Kk6kZJY3KunQrm/4x3/bs/GoVRRuH+KJ/wBBn40ExshIJO32KIG5rFT1MjDblyd3wLf/AKK/Do2eoia/wjC1174WhupxbrvfZvQSp6iJnjPY3rcAox0jB8rH5wWP/U9oOcpP1QD7VW3gpF5T/V7kRKdpCH5WPzgqfD4flWecFGPBWLyn+r3Kl3BaMfHd6vcipE9dDY/Cs7HArqX9nWMeA1T9pqSOwRxkfaK47U8Ho22Ic7X0LufELQ8norFe5lnkeeixbFbujB7UqOjIiKKIiIC1/TnDSipHFsswLxrYwF7h0G2Te0hZqrjc6N7WOwuLSGu8lxBAPYc1816b4JaVpXEupnmxN3sBnY8H4xLec3tCDqkvGxDi5lNKW73Oa09gFx61zzhNwn8Pqsbw1pa3C1jSCWtBJ520nnHOwAutNi07Ox/Pax7QecBkRvBzuD1hVaOpg6YPErHNBxWBIebXABaQMOvPZmdao2qJwC8cDdQ7qR4VYbEEiqqhHE7PPV1dK1Qyk3N89ff0KVpSpJs07Tc/cmjA0B8hFzG02Gy4F+1YZZb5enDHXDK6AoJX2xSOF9mRAHSNqh8IahsczoyyOQNAOINDCdeVh7bqJovTE7JWklxu5otzcDg5wbYAC7SL3Bub2UXTMwdO89/d/VczC+2qt8kuO8U2g025hAbiw+Q4lzeoHWFsYqMbdRAc29t11pVCMTwN+V1tM1WyNpc45AeoalthNMs7LJfq9DTN3uPWd1vwheeDbMbu/du3LTqzhNM4nBZjdmVz2kqLHpeqebNkeTuAH3BdsdukUDcFwCTfebrE8IeD0tRJjjkYMTcLg++Q6LA7OpYKmotKvaHMFQWnMENdYjzVMboTTlsoqv0b/wAKDZ46fk4o4gcWBobc5XtrPQrYGEagAAegdK02tZpOIgSmZhOoPBb9oBRZ6evkFncq5p2YhY9xsUNsvpHhUxhwwtDrC1yObbaBvCxbuFlTsLANwas7wF4sqrSBc4/AxNOEveDm7aGNHjW2m4Geu+S6NBxFU4HPqXHqjDfa4ocuNfrXVeUPNC9/Wyq8pvcu2jiOovlpe5nuXn7DqL5aXuZ7kOXEjwpqDrLT2Kh3CSY7G939V3D9htH8vL3NXo4jqP5aXuag4PLph7tbQqYtI1DRZr3huwC9hc3yXfG8SFDtmm/k9y3+h0BTRRRxNhjLY2NY27Gk2aABc2zOWtNmnyINI1HlOT9I1HlOX2AdD03zeH0bPcqToOl+bQeiZ7k2afIP6RqPKeqTWz+U5fXx4P0fzWn9FH7lSeDlF80p/Qx/hTZp8j0vhM8kcTMbnSOaxo1Xc4hoGeWsr6i4stAyUOjoYZbiTnPeCQcLnuJw3BIyFhkdYKzVLoKlieHx00DHjU5sTGuHUQLrIKAiIiiIiAiIgwPCTghR1zTy8Qx7JW82VvU8Z9huOhfOvD3gnNoypsTcePHIBYSMvYkjY4EgOH0gdq+qFy7j5pw6mpjbnco5o32czMd7W9ysHJKSoxtDhtHcVMe4Yc1idEsIZY78u1Sq1+WHf9ka1zndR1hN1Dkzu47dXQFmODENwT9I+wLBym+rVq61tPBnCynL3ZAYiT1E7+pY5dPRj2jaWpqel50bLP8Ai3JIaT5AJs3sWpklxJIzKm6WrzPJi1NGTR9561ZYzq+4Bdzjms7zdTplNA0VruOz2n8+tXOErDyBPSL96l0srGMaL56zntKknk52OjLhzhbqOw960x6Z583hzsREuDRrJAHWcl0vgToAOqqelZ8c4p3jWY2Aue3oBtg+sFpOjYSytYx4za43HSGuI+4rrXFAG/pSQnX4M/D6SHF9yriO0gWyC9RFFWqmnZI0ska17Tra4BwPWDkuOcZHBlmji2opwW08hLXsuSInm5Bbua7PLYR0rtC1jjNpWyaJrWuF7QucP4mjE23aAO1BluD1AIKWGIfFYL9LiLvd2uJPasirdMwtY0HWGgdwVxAREQEREBERAREQEREBERAREQEREBERAXGePTSgM0EAP7tjnu/ikIa3uDSfrLspNl8u8MdKeF1k0ux7zh/gHNZ/KFYI9AwWJOwX9SsyAEl2vYOpXK2zYg2+bxc9WxRw3VfK41WJcekAe0rHLLdejCaiw/cP6qRNWl0LYRk0XJ2YjckdgVUmjzhxEuaLa3sdhHSXNLsI6SFBkjc1xa7uuCCNhBGRB3p2nSlrAPz7LqRRwYw9ozNiQBkTYi4HTa9uxRiRbcdf5/5U+jmETC4nt9q6naXiVKk0dFbmlvUQMvVfvWNic/lBhDr424SLWw5Xv6+9eDTc8rxHAHEuNmgAucTsDWjb0LoOhOKfSUzQ6eRsAOeEkY894Y3LzrrRg5tp6qtVY2624b/xDX6rBbpwb074NUQVgBwtPwjdvJPFni22wOIDaWhbL+wc3B8LbrvYxFwPXzws1ScVtVG4PZpCNrhlfwXELbrOlsR0EWQdNpahkjGyRuDmPaHNcDcOaRcEHaCCrq1CHQel2NAGk4DYWF6FoH8sot3L0aP0389oz/0z7/8AlUVty1/Ssoq5RSx5sY9j6l48VoY5sjYL7XvIbduxl72xNvbh0HWyC1VXuLTrZTxNp7jcXlz5B1sc09KzlBRRwxtjiY1jG6mtFhmbk9JJuSTmSSUEhERAREQEREBERAREQEREBERAREQEREBERBqHGfwiFHROAzkmBiYL4bXacT/qg95C+eKJmN9zqGvqH9Pats42eEHhVc9rTeOH4Jm4kH4R3a7LqaFq0g5OL6T/ALO0/ncpldR1jN14+blJHOIu0XNt4Fg0dpKqoaXlZXYyTY55kXOrO3UfUo9IfGG0tyHS0hwHcCslVxhjOWY5vObhc12YeDkCOkXWN4um85m6nSUDWC8L3RuG5xc3ta42t1WWtVuL4zQ2xJAGoZ2dbcDrt1rJ0OMRAY3h9r4ZGnCRssTnuzBPUoFdLfXbIWO3nOtkD3pOLpbJZtBjGJwHb3K3pea7gwam+1TaIWL3HUBl2KHobR76yqihZ40sgYDuxEC/YLnsW0efP8d24ieB7IKUVsjQZpr4CR+7ivYYel9r33Fo336srFDSMhjjijFmRtDGjc1oAA7gr6rkREQEREBERAREQEREBERAREQEREBERAREQEREBERAWucYGnvAqGWQG0jvg4t/KOvYj+EXd9VbGuC8dnCHlqsU7DzKcWO4yusXnpsMLeg4kg0Clj5SQbvuSumxyZDIc0dAGvV3K4w8lET8Z+Q/P51KJGNq4t3dtcZqaevdaxBsb5W6DrUoVUZFnhgGZLXNJZc7WObzoydZGYUVkbnvAaLuOXZ7lQ9lnWOwkX2ZG1x3KG0yu0s4jDiFvo4nHvcGhYsyXG7dvvvO9VygE5f8q5TRi4vszSSRd3K6WqyTDFYazl3a10H+z3oPla2SpcObTss3L+8ku0W6mCTzguZ6RkxPtu9p1r6Z4mNB+C6KhJFnz3nd1PsI/wCQM7SVp1GNu63pERAREQEREBERAREQEREBERAREQEREBERAREQEREBERBieFWmW0dJNUOtzG80H4zzkxva4j1r5cu6eYlxJc5xc528klznHrNyun8evCHFLHSMPNjtJJ/mOBwD6rCT9cblzKmdycTn/GfzW9W0pbqLjN1b0nNifYeKMgrZGoDM6h17OtWsdz233rN0cLYm45XBp2XNg2+zPassrMY2xntal6KoxE25zedZ3dAWsHnE7Lkn2rbDIC0uBuLXvs1LTg7Lb1rnx87rry6morJsqmPIaXH82VkC57U0k+wDR+bLWdsbeNrvBXRBra2CnH97IGnobreexgcexfYkUYa0NaLAAAAagBkAuCf2ddB46iercMom8mw7McmbiOkNAH+ou+rus4IiKKIiICIiAiIgIiICIiAiIgIiICIiAiIgIiICIiAoWmtJMpqeWeTxY2Fx3m2po6SbAdJU1YLhtwfNfRyU4k5MuLSHWxAFjg4Ai4uDbf0oPmfSVVJVVDpHm75Xlzt1ybm3QNQ6ArGlZgXYRqYMI+9b7NxU6Tgc5zWQ1AtZojlwOt1SBoB7VrGk+D1bCby0MzLbRE57O1zLt9a5yt20xk12wEb+eBfaBsWV0y13KMdd4ZhycwEkOzuMhlfmrHPmYTqb2Zeq6rhkw5tJG+xLT3hc/du/XixNpMUdPI6S4xk2BFjmLXtsubntWFhaT+bKZV8pJa7ybbzs+/tUY5C3emP1Mp1/FyDaRqHbmsbWPu/oGSyMz8DOk5+5XeA+hfDa+npzm17xj/y23fJ/K13aQu8f1n5L8fSHFNoPwTRdO1ws+Qcs/fikzaD0hmBv1VuC8AtqXqrkREQEREBERAREQEREBERAREQEREBERAREQEREBERAREQEREGN0xoClqmObUQRyBwIu5oxC4tdrvGadxBBC0DSHEhQuuYZqiI7sTZGDscMX8y6iiDhGkOJOtZ+4qoJRueHwnstjHrC1rSXF7pSEHHRyPA2xFk1x0Bhx97V9OIpqOpnXxlpeKWN2GaOSM+TIxzDYdDgFuHE5who6CqkmrC9pdHgjcGlzW3cC/FbMZNbY28rVt+mpomvFnNDgdhAI7itdreL/RUpu+hgve/NYI7npwWv2qufu2xRSBzQ5puCAQd4OYKrXjWgCwyAXqAiIgIiICIiAiIgIiICIiAiIgIiICIiAiIgIiICIiAiIgIiICIiAiIgIiICIiAiIgIiICIiAiIgIiICIiAiIgIiICIiAiIgIiICIiD/2Q=="/>
          <p:cNvSpPr>
            <a:spLocks noChangeAspect="1" noChangeArrowheads="1"/>
          </p:cNvSpPr>
          <p:nvPr/>
        </p:nvSpPr>
        <p:spPr bwMode="auto">
          <a:xfrm>
            <a:off x="63500" y="-38417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820236" name="AutoShape 12" descr="data:image/jpeg;base64,/9j/4AAQSkZJRgABAQAAAQABAAD/2wCEAAkGBhIREBQSEBIWFRIQEg8QFhcYEBQQFRUVFBQVFBQUFBUXGyYeFxkkHRQUHy8gIycpLC0tFR4xNTAqNSYrLCkBCQoKDgwNDQwMDykYFBgpKSkpKSkpKSkpKSkpKSkpKSkpKSkpKSkpKSkpKSkpKSkpKSkpKSkpKSkpKSkpKSkpKf/AABEIAMIBAwMBIgACEQEDEQH/xAAcAAEAAgMBAQEAAAAAAAAAAAAABQYDBAcCAQj/xABCEAABAwIDBAcDCgQFBQAAAAABAAIDBBEFEiEGMUFhBxMyUXGBkSKhsRQjM0JScoKSwdFDYrLhFXOio/EkU5Ozwv/EABYBAQEBAAAAAAAAAAAAAAAAAAABAv/EABgRAQEBAQEAAAAAAAAAAAAAAAARAUEh/9oADAMBAAIRAxEAPwDuKIiAiIgIiICIiAiIgIiICIiAiIgIiICIiAiIgIiICIiAiIgIiICIiAiIgIiICIiAiIgIiICL45wAuTYDyRrgdQbj1QfUREBERAREQEREBERAREQEREBERAREQEREBERAREQEREBERAREQFhq6psTHSPNmsBcTyCzKlbZ7YNhDmOja5jA58ma/ZZruG7cT6II3Fek2KRxiDQ3K5tw6VoccwcWAi1gSGk2udyjsB2kNO4vYMwezLvuNbEOFtD/AHXNJq2ORznTxlucvfJlcQW9YRNU5b7iyAQ04HfI470a+MXLnvjIzGTLcWIb1tSG2NwQfk1MzxcdFR3XB9v43AipIY4WsQ15BHHQXsf3UxFtXSO3Ts8yWf1AL8/Nr5WXJqA4szF4te5jDXTBtxfWWVlOy32HFT2zkVVU1LafLG76Uvex2gbBaOV41N2mY9W3vyOKDuMNfE/sSMd4Pa74FbC5bU7JSt+ofRcu2r2rrGVppKSoliDHNiPVyuYXSGwNy08CbW5FIP1Gi5LTbQVkYAbUPIGntESXtpqXAqTp9uqtvaEb/FhafVpHwSDo6KhzdIsmQgQtDzuOcuaOZbYE+qj2bf1YOpjPjH+xCQdMRUGDpJkHbgafuvLfcQVvwdJEJ7cUjfDK8fEH3JBb0UBBtxRu3yFv3o3j3gELfg2gpn9meM8usaD6EqCQReI5mu1a4EciD8F7QEREBFpy4tE0kOeBbTcbetl5Zi0TuxI08g4X9N6DeRazKsLO190HpERAREQEREBERAREQfHG29cC6RscEsjr9mZ5kcN3zENjl/GRGzxeux7STSOjMcABLvZeS7LZvEDQ3J3cFzTE9kGl2eWCQOGT2m3eLMJc3skiwJvYjUgX3K4OaOJbcvGYtzF4t2ix4lmBH8074ofCNNW/zOZyBzOif7w+qkt4RK2O2Mj06mexblsHAOsWB2S+46PcZD3u8FpTbFVDPoyw5bZdSCMoyREgj6ueWQ97iPFBANBbYMNyywZqPadG4xQkH+aofLJbujVr2MYYmOljcQHkRsNz9FDdrT+J3WP/ABKDkwGoaQ0RObcta02DgzQwxFxFx7EfWSE/akHFXGnpxGxrGizWNawDk0WCqJym2sqWbpCRz1HvXLdk9mqiTFQ+qYQWulqXPI9l7tSCHbjd7gVel8SCwjDOS+jDOSgoqh7ey5w8HELYGMTWt1h91/W10FgbskZGhzXNJI3ZhceIWjU7IzN+qfRQzKt7dzj6qQptp6hm6Q+Zug1pcHkbvaVrPpXDgrJFtxJ/EjY/xaB8Fst2jpJPpIS3m0/oUFOLCvJCu3yegl7MmU/zN/ZeH7Hsf9FIx3g4fBBTGm27Tw0WzFikzOzNI3wleP1U3U7HTN+qfRRk2CSN3tPogyRbVVbd07/PK/8AqBW23bqrtYvab98Y/wDmyhn0bhvCxGMoJaXaaR3aa3yuP1VZ2j2kyPiiZE6SaZ3ssaRfKDqb20vqL8NTwW9ZQOCVYdPNV6Xe75LATqGxs7bxyJDj5EcUHVcH2l69tyx0T2kB8b7FzSdRZzTlc08HDfY7iCBZqGsuuZ0eJjSz81xvsBf8un/Kt2DVt7ILgCvqxU77hZVlRERAREQEREBR+0GIup6WedkZkfDFJI1gBJc5rSQ2w13qQRB+fcL6f5CQKmja651dFK5nicrw6/5grdR9KdBOBdz4j3SRm35mZgqr04bGR09VHWQtDW1eZsgAsBM2xzADQZm3J5sJ4qj0kSo7ZLUwzi7HRyjk5r/+FEVFKG9glvg429DoqBTNtqND37ip3D8TkDgHPc5u7Ul3ha+qqJnEpZYKczSPblNwARZ+4+1pp3eqpOyEEk3WSdbKyPNZjWyENHg1128N1uK3ekTF3PyU7Tq6zfDi5dFwDo6fDSRNt7RY17h3Fwvby0HkgqIhnbula8dz4QD+eMgf6V6NZI3twk843tk/0vyO9AVbKjZaRv1T6KOlwZ44H0QQf+NQjtuMf+ZG+H3vAafIrbilDhdhDh3ghw9Qth9G4cFoS4NETcxNB7w3q3fmbY+9UbK+rU+ROHZlkHIlso/3AXe9eSZ27uqeOeeE+ozj3BBuotL5e8duCQc2Fko9zg7/AEr6MWh3OeGHueHQ/wDsAQbl1kZUOG5xHmsTHAi7Tcd4Nx6hEEpTbR1EfZkd6qSh24l/iNa/xaFWlHY9jTaWEyuFzcNa3dmcbkC/AaE+Sg6Azaimf9JBbm0/oVkDaCXc8sPNv7Ln2D0eIVEMc0ZonCVjZBEZpYJRm1AJeC0m1uPFb8mHV8YvLh89hxhdFVjxAjdmP5UErtxh8VNh9RURyscWR2bY65pCI22Hi8HyXFcYxAxxRQM0AisfxH2vWx9VZdvcX+ZjiIkaeua57JIpIXWa0kXbI0X1PuVc/wAElq4o5IWl15ZInutowBrHZnHgLElRVj2ErSYBf6hyDysf1XVNnZb2XMdlaZoibk7Jc8jmMxAPnZdQ2bh3KovlCfZW0teibZq2FlRERAREQEREBERBzfp1AOHwg7/lcdv/ABS3XG6aNdC6a8cEtVFStNxTNL3/AOZIBYeTQPzqqUGH54HvAsILPe8g+0ZHCOGFnC/0rye5je9XEYoGKYwqIDNK7sxC/i7gP1UbE1bG2VZ8mpWwt+kfYn7zuHkqILCpBUV5nk1ZG6w47jc++wXVqPbCQdl9/P8ARc0wOi6qEDiRcrxicZmljp2uLc5Mj3De1jNSQg6xQ7V1L6rO+QNp4gG5CA4zueOA+o1mpLt5cQN172dmP07+0wLiNPQ4hBpFUMnZ9mYEO/OLn1K8UPSUy+WeNzCHOaXMIlZ7OhOmtvAFTxXczBSScbLBLspC/sOHqudYdtTFL9FM1x7g6zvNpsR6KWhxxw4qon6nYh3DVRVTsnI36q2KbayRv1j6qSi22sPby252CCqTYI8cD6LVkoXDSyv8W1lNJ2gzyc1bGWjk5XQcolwWO9+qaHd7R1bvzMsVjOHuHYmlbyJEzf8AcBd6OC6tJsvA/sPHqtCp2IP1bFKOb/8AUt/7Ug5h8B9RnHuCp3SBWySGCF0eR13PtnbIHZiGNsRrwdvA3rslTsjI36q5TiWGuqsfjpW9qNzGC54xsMzvfcJottK4MY1g3Ma1g8GgNHwUjS4vIzsPc3wcbei1azZyqh7cR8RqtBz3N0cCPEEKiY2r24mGHVLXlrw+F8Yu0XBk+bBHMZr+S4hQ49URQyU8UjmxVBGdoA9rhobXFxobEX3FX/ambNAGfbewb7DTXXleyg8K2faaqINcHsBbJmDS0ENGbcdRqLLKrvs5hGRkbPsNa3zAAK6TgVHYBVzBaTUK+YVT2AVRJRNsF7RFlRERAREQEREBRe0+PsoqWSok3Rt9lt7F7zoxg8SR7ypRcO6ZNqPlFUKSM/NUpu+x0dMRrf7rTbxc7uQUiSpfNK+WU5pJXukce9zjc+S3IGrVp2KQiatIl8BpA6TO4exCOsdzt2W+Zt6FVPFqz5VXEuPsRXcSTpc96tuP1IoqDKdJJR1ru/Uew3097iqFHEWQa9uclx8N/wASPRBa2SNI9kgi3AgrQws3E1Sf4jhTx/dbq4j0PqorDlYJY2tZDDGbtjiaSe97/ad52yjyKDZxPFDFQukHby9W37zjkb6b/JUjAaESTtadWMF7d+U/q4+is+00R+QsI/hzxuPhdw+LmqG2GeHSuHEx/Bwv8Qs9VbH4NFP9LG1x77WcPBw1HqrnguFRvha1wN2AMzZvaIG4k8Ta2p7lGYZSXVkhLYGOfI4NY1pe5x3BrRck+S0iCx3DxAQxkozSAkZh2eAJ4d/oqdiHR/WEl/XyOJ1uTmHly8FF4ttv8pqHy3sHOs0X3MGjG+NveSrtQQyCFjZHOvYEtLiQ0nXKBuFkFLfgGIR7nB3iCPgvkeKYlD9Q/heQui01LdSkWF5hqL+SDm1N0nVkX0kbz4sv7wp3D+nHLpI1w8HEe5w/VWqXZqN2+MeijarYindvj9wKCQw7pppX2zSAcnM/Vt1wrF8ae3E56mJ3tmqqJGuvp7T3W8rFdMqujKmduAH4be8Kh7XbAzUrw6JvWQvsMzTmyO3Wf9kcQTpryUVYMM6Z66D2Zmkgad49CrRRdMVDPpUwNBO82yH9lE7OYcJoQ2sgY7K0NbLG4tc8AWu5rhZx5i25ZK7otppdYn5T3OaWe8XHvVRh24hp6kRuotI3EC5e1ress9wbmNgASGjXiVk2awIwgZtXai/icxty3DyVh2T2T+SUhjkscsr3DUOuHBpFrcwVI0uHXN7IJHA6fcrrRMsFB4VRWsrFE2wU1XtERQEREBERAREQQW2u0raCiknNi8DJG0/WldoweA1J5NK/NsZc9xe8lznuLnE7y5xuSeZJJV36ZNpPlFaKZh+ao9D3GZwBf+UWb45lTqeNXBtwMU/s3hwlmGb6OMda/wC63h5mw81DwsVnkkFHhxedJKgZzyYL5B56u8wqinbaYiausEYNwHZ3eAOgWzUYc17A06Zdx7iovZ2Evc+d2+Qkjw4KfQQIo3Ru9r14FTNCwFb9FQ9Ze4u3d5rcZsxxY4t8dR+6DBNholhfE7syNLe+x4OHgbHyVFhwmooqlj44pJALZgI3O5PbcCxB1sRwIvYggdLjwuePdZw8f3WzEftsIPjb4gpBuYIQ5rXWIzAGzmlrhfgQdQeSr3S1i7uobSxHWWzpP8tp0b+Jwv8Ag5q00rHWu1pt4KCxDZiSeUucLud5AAaAX7gg530e7KOnrWukHzdOOudzIPsN83a+DSuuSU+qyYLgbKSIsbq55zPd3kaADkNfUrcjhuUH3D6JWOkw/RYMNpFYaeGwU0aP+GhYZMLHcpqyFqiqvPhHJaMmDclczCFjdSAq0U1mDclsx4TyVnFEFkFKEqK0MJ5Lap8MtwU38nC9tiASqwUtNZbSIoCIiAiIgIiICjNpsaFHSTVLtepjc4D7TtzG+bi0eak1zHp1xMtpYKcfx5i933YQD/U9h8kHG43Oe5z3nM97nPceLnON3E+JJKkoGLBR0bnAkNJDQ5xPcGlgJ8jIz8y3oWLSJLBMO66ZkfBx9o9zRq8+gK1OkzF+umbBHoHENsODB/bRWPBQKellqXaOkvEz7o1efM2H4Suf4beoqZJ3agEtb5b0E3R04YwNHABZ2tubDedEUts9Q535zuZu+9/b9VRO4RhWVob3b/HirFTYXyTDKRWWlpNFBAvwvktWTDrcFcTSBYJKAKUVZsThxPqV76sqffh6xHD1RBmC62qWiUm3D1uwUdlB5oqaykAF8Yyy9KKIiICIiAiIgIiICIiAiIgIiICIiAuL9OMhNZTt4Ngc7zdIQf6Au0KndIWyQr4QGFrJ4jmje5uYW4xuI1DHaai9iAbHUEOM4bXGNjmgXD4549+7repuef0XvWekpy9zWNF3PIaBzJsFqCJ0cjoZmmOaM2cw7x3OaRo5p3hw0Vm2Wia0yVDiPmGeyL6533ANu4DN5kLSI7pIxMQxMpYj2WtiHM/Wd5m5UVg9EIomt5BR1TOauuc46tiJ/MVPAIPoF9BvOivWB4fka1vdv5niqxgFHnkzHczXz4fv6LoOFU+5BMYbTKdhZYLUooVvqKIiKD4Wrz1YXtEHkRhegERAREQEREBERAREQEREBERAREQEREBERAWpWR6LbXl7boOa7bbJsqgHEBs0V+rfbUcSx1tS0+46jnVabDGxMf1gOdwsQ52bdpoeIXX6+guqvieBh1w5oI5i60jjEcrY3uEcYZdxvqTrffqVb9mMOZO8dYLi40uQPdqpao2JhcblmveHOB+KksKwAQm7Lg8zdBq4bR2nlDG5Y2loAA0vrf3WVywyBadHh9vip+iprIN+Blgsq+NC+rKiIiAiIgIiICIiAiIgIiICIiAiIgIiICIiAiIgIiICIiDy5l1qzUIK3EQRDsLHcjcMHcpey+WSjSiorLbZHZe0QEREBERAREQEREBERAREQEREBERAREQEREBERAREQEREBERAREQEREBERAREQEREBERAREQEREBERAREQEREBERAREQEREBERB//2Q=="/>
          <p:cNvSpPr>
            <a:spLocks noChangeAspect="1" noChangeArrowheads="1"/>
          </p:cNvSpPr>
          <p:nvPr/>
        </p:nvSpPr>
        <p:spPr bwMode="auto">
          <a:xfrm>
            <a:off x="63500" y="-38417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820238" name="AutoShape 14" descr="data:image/jpeg;base64,/9j/4AAQSkZJRgABAQAAAQABAAD/2wCEAAkGBhIREBQSEBIWFRIQEg8QFhcYEBQQFRUVFBQVFBQUFBUXGyYeFxkkHRQUHy8gIycpLC0tFR4xNTAqNSYrLCkBCQoKDgwNDQwMDykYFBgpKSkpKSkpKSkpKSkpKSkpKSkpKSkpKSkpKSkpKSkpKSkpKSkpKSkpKSkpKSkpKSkpKf/AABEIAMIBAwMBIgACEQEDEQH/xAAcAAEAAgMBAQEAAAAAAAAAAAAABQYDBAcCAQj/xABCEAABAwIDBAcDCgQFBQAAAAABAAIDBBEFEiEGMUFhBxMyUXGBkSKhsRQjM0JScoKSwdFDYrLhFXOio/EkU5Ozwv/EABYBAQEBAAAAAAAAAAAAAAAAAAABAv/EABgRAQEBAQEAAAAAAAAAAAAAAAARAUEh/9oADAMBAAIRAxEAPwDuKIiAiIgIiICIiAiIgIiICIiAiIgIiICIiAiIgIiICIiAiIgIiICIiAiIgIiICIiAiIgIiICL45wAuTYDyRrgdQbj1QfUREBERAREQEREBERAREQEREBERAREQEREBERAREQEREBERAREQFhq6psTHSPNmsBcTyCzKlbZ7YNhDmOja5jA58ma/ZZruG7cT6II3Fek2KRxiDQ3K5tw6VoccwcWAi1gSGk2udyjsB2kNO4vYMwezLvuNbEOFtD/AHXNJq2ORznTxlucvfJlcQW9YRNU5b7iyAQ04HfI470a+MXLnvjIzGTLcWIb1tSG2NwQfk1MzxcdFR3XB9v43AipIY4WsQ15BHHQXsf3UxFtXSO3Ts8yWf1AL8/Nr5WXJqA4szF4te5jDXTBtxfWWVlOy32HFT2zkVVU1LafLG76Uvex2gbBaOV41N2mY9W3vyOKDuMNfE/sSMd4Pa74FbC5bU7JSt+ofRcu2r2rrGVppKSoliDHNiPVyuYXSGwNy08CbW5FIP1Gi5LTbQVkYAbUPIGntESXtpqXAqTp9uqtvaEb/FhafVpHwSDo6KhzdIsmQgQtDzuOcuaOZbYE+qj2bf1YOpjPjH+xCQdMRUGDpJkHbgafuvLfcQVvwdJEJ7cUjfDK8fEH3JBb0UBBtxRu3yFv3o3j3gELfg2gpn9meM8usaD6EqCQReI5mu1a4EciD8F7QEREBFpy4tE0kOeBbTcbetl5Zi0TuxI08g4X9N6DeRazKsLO190HpERAREQEREBERAREQfHG29cC6RscEsjr9mZ5kcN3zENjl/GRGzxeux7STSOjMcABLvZeS7LZvEDQ3J3cFzTE9kGl2eWCQOGT2m3eLMJc3skiwJvYjUgX3K4OaOJbcvGYtzF4t2ix4lmBH8074ofCNNW/zOZyBzOif7w+qkt4RK2O2Mj06mexblsHAOsWB2S+46PcZD3u8FpTbFVDPoyw5bZdSCMoyREgj6ueWQ97iPFBANBbYMNyywZqPadG4xQkH+aofLJbujVr2MYYmOljcQHkRsNz9FDdrT+J3WP/ABKDkwGoaQ0RObcta02DgzQwxFxFx7EfWSE/akHFXGnpxGxrGizWNawDk0WCqJym2sqWbpCRz1HvXLdk9mqiTFQ+qYQWulqXPI9l7tSCHbjd7gVel8SCwjDOS+jDOSgoqh7ey5w8HELYGMTWt1h91/W10FgbskZGhzXNJI3ZhceIWjU7IzN+qfRQzKt7dzj6qQptp6hm6Q+Zug1pcHkbvaVrPpXDgrJFtxJ/EjY/xaB8Fst2jpJPpIS3m0/oUFOLCvJCu3yegl7MmU/zN/ZeH7Hsf9FIx3g4fBBTGm27Tw0WzFikzOzNI3wleP1U3U7HTN+qfRRk2CSN3tPogyRbVVbd07/PK/8AqBW23bqrtYvab98Y/wDmyhn0bhvCxGMoJaXaaR3aa3yuP1VZ2j2kyPiiZE6SaZ3ssaRfKDqb20vqL8NTwW9ZQOCVYdPNV6Xe75LATqGxs7bxyJDj5EcUHVcH2l69tyx0T2kB8b7FzSdRZzTlc08HDfY7iCBZqGsuuZ0eJjSz81xvsBf8un/Kt2DVt7ILgCvqxU77hZVlRERAREQEREBR+0GIup6WedkZkfDFJI1gBJc5rSQ2w13qQRB+fcL6f5CQKmja651dFK5nicrw6/5grdR9KdBOBdz4j3SRm35mZgqr04bGR09VHWQtDW1eZsgAsBM2xzADQZm3J5sJ4qj0kSo7ZLUwzi7HRyjk5r/+FEVFKG9glvg429DoqBTNtqND37ip3D8TkDgHPc5u7Ul3ha+qqJnEpZYKczSPblNwARZ+4+1pp3eqpOyEEk3WSdbKyPNZjWyENHg1128N1uK3ekTF3PyU7Tq6zfDi5dFwDo6fDSRNt7RY17h3Fwvby0HkgqIhnbula8dz4QD+eMgf6V6NZI3twk843tk/0vyO9AVbKjZaRv1T6KOlwZ44H0QQf+NQjtuMf+ZG+H3vAafIrbilDhdhDh3ghw9Qth9G4cFoS4NETcxNB7w3q3fmbY+9UbK+rU+ROHZlkHIlso/3AXe9eSZ27uqeOeeE+ozj3BBuotL5e8duCQc2Fko9zg7/AEr6MWh3OeGHueHQ/wDsAQbl1kZUOG5xHmsTHAi7Tcd4Nx6hEEpTbR1EfZkd6qSh24l/iNa/xaFWlHY9jTaWEyuFzcNa3dmcbkC/AaE+Sg6Azaimf9JBbm0/oVkDaCXc8sPNv7Ln2D0eIVEMc0ZonCVjZBEZpYJRm1AJeC0m1uPFb8mHV8YvLh89hxhdFVjxAjdmP5UErtxh8VNh9RURyscWR2bY65pCI22Hi8HyXFcYxAxxRQM0AisfxH2vWx9VZdvcX+ZjiIkaeua57JIpIXWa0kXbI0X1PuVc/wAElq4o5IWl15ZInutowBrHZnHgLElRVj2ErSYBf6hyDysf1XVNnZb2XMdlaZoibk7Jc8jmMxAPnZdQ2bh3KovlCfZW0teibZq2FlRERAREQEREBERBzfp1AOHwg7/lcdv/ABS3XG6aNdC6a8cEtVFStNxTNL3/AOZIBYeTQPzqqUGH54HvAsILPe8g+0ZHCOGFnC/0rye5je9XEYoGKYwqIDNK7sxC/i7gP1UbE1bG2VZ8mpWwt+kfYn7zuHkqILCpBUV5nk1ZG6w47jc++wXVqPbCQdl9/P8ARc0wOi6qEDiRcrxicZmljp2uLc5Mj3De1jNSQg6xQ7V1L6rO+QNp4gG5CA4zueOA+o1mpLt5cQN172dmP07+0wLiNPQ4hBpFUMnZ9mYEO/OLn1K8UPSUy+WeNzCHOaXMIlZ7OhOmtvAFTxXczBSScbLBLspC/sOHqudYdtTFL9FM1x7g6zvNpsR6KWhxxw4qon6nYh3DVRVTsnI36q2KbayRv1j6qSi22sPby252CCqTYI8cD6LVkoXDSyv8W1lNJ2gzyc1bGWjk5XQcolwWO9+qaHd7R1bvzMsVjOHuHYmlbyJEzf8AcBd6OC6tJsvA/sPHqtCp2IP1bFKOb/8AUt/7Ug5h8B9RnHuCp3SBWySGCF0eR13PtnbIHZiGNsRrwdvA3rslTsjI36q5TiWGuqsfjpW9qNzGC54xsMzvfcJottK4MY1g3Ma1g8GgNHwUjS4vIzsPc3wcbei1azZyqh7cR8RqtBz3N0cCPEEKiY2r24mGHVLXlrw+F8Yu0XBk+bBHMZr+S4hQ49URQyU8UjmxVBGdoA9rhobXFxobEX3FX/ambNAGfbewb7DTXXleyg8K2faaqINcHsBbJmDS0ENGbcdRqLLKrvs5hGRkbPsNa3zAAK6TgVHYBVzBaTUK+YVT2AVRJRNsF7RFlRERAREQEREBRe0+PsoqWSok3Rt9lt7F7zoxg8SR7ypRcO6ZNqPlFUKSM/NUpu+x0dMRrf7rTbxc7uQUiSpfNK+WU5pJXukce9zjc+S3IGrVp2KQiatIl8BpA6TO4exCOsdzt2W+Zt6FVPFqz5VXEuPsRXcSTpc96tuP1IoqDKdJJR1ru/Uew3097iqFHEWQa9uclx8N/wASPRBa2SNI9kgi3AgrQws3E1Sf4jhTx/dbq4j0PqorDlYJY2tZDDGbtjiaSe97/ad52yjyKDZxPFDFQukHby9W37zjkb6b/JUjAaESTtadWMF7d+U/q4+is+00R+QsI/hzxuPhdw+LmqG2GeHSuHEx/Bwv8Qs9VbH4NFP9LG1x77WcPBw1HqrnguFRvha1wN2AMzZvaIG4k8Ta2p7lGYZSXVkhLYGOfI4NY1pe5x3BrRck+S0iCx3DxAQxkozSAkZh2eAJ4d/oqdiHR/WEl/XyOJ1uTmHly8FF4ttv8pqHy3sHOs0X3MGjG+NveSrtQQyCFjZHOvYEtLiQ0nXKBuFkFLfgGIR7nB3iCPgvkeKYlD9Q/heQui01LdSkWF5hqL+SDm1N0nVkX0kbz4sv7wp3D+nHLpI1w8HEe5w/VWqXZqN2+MeijarYindvj9wKCQw7pppX2zSAcnM/Vt1wrF8ae3E56mJ3tmqqJGuvp7T3W8rFdMqujKmduAH4be8Kh7XbAzUrw6JvWQvsMzTmyO3Wf9kcQTpryUVYMM6Z66D2Zmkgad49CrRRdMVDPpUwNBO82yH9lE7OYcJoQ2sgY7K0NbLG4tc8AWu5rhZx5i25ZK7otppdYn5T3OaWe8XHvVRh24hp6kRuotI3EC5e1ress9wbmNgASGjXiVk2awIwgZtXai/icxty3DyVh2T2T+SUhjkscsr3DUOuHBpFrcwVI0uHXN7IJHA6fcrrRMsFB4VRWsrFE2wU1XtERQEREBERAREQQW2u0raCiknNi8DJG0/WldoweA1J5NK/NsZc9xe8lznuLnE7y5xuSeZJJV36ZNpPlFaKZh+ao9D3GZwBf+UWb45lTqeNXBtwMU/s3hwlmGb6OMda/wC63h5mw81DwsVnkkFHhxedJKgZzyYL5B56u8wqinbaYiausEYNwHZ3eAOgWzUYc17A06Zdx7iovZ2Evc+d2+Qkjw4KfQQIo3Ru9r14FTNCwFb9FQ9Ze4u3d5rcZsxxY4t8dR+6DBNholhfE7syNLe+x4OHgbHyVFhwmooqlj44pJALZgI3O5PbcCxB1sRwIvYggdLjwuePdZw8f3WzEftsIPjb4gpBuYIQ5rXWIzAGzmlrhfgQdQeSr3S1i7uobSxHWWzpP8tp0b+Jwv8Ag5q00rHWu1pt4KCxDZiSeUucLud5AAaAX7gg530e7KOnrWukHzdOOudzIPsN83a+DSuuSU+qyYLgbKSIsbq55zPd3kaADkNfUrcjhuUH3D6JWOkw/RYMNpFYaeGwU0aP+GhYZMLHcpqyFqiqvPhHJaMmDclczCFjdSAq0U1mDclsx4TyVnFEFkFKEqK0MJ5Lap8MtwU38nC9tiASqwUtNZbSIoCIiAiIgIiICjNpsaFHSTVLtepjc4D7TtzG+bi0eak1zHp1xMtpYKcfx5i933YQD/U9h8kHG43Oe5z3nM97nPceLnON3E+JJKkoGLBR0bnAkNJDQ5xPcGlgJ8jIz8y3oWLSJLBMO66ZkfBx9o9zRq8+gK1OkzF+umbBHoHENsODB/bRWPBQKellqXaOkvEz7o1efM2H4Suf4beoqZJ3agEtb5b0E3R04YwNHABZ2tubDedEUts9Q535zuZu+9/b9VRO4RhWVob3b/HirFTYXyTDKRWWlpNFBAvwvktWTDrcFcTSBYJKAKUVZsThxPqV76sqffh6xHD1RBmC62qWiUm3D1uwUdlB5oqaykAF8Yyy9KKIiICIiAiIgIiICIiAiIgIiICIiAuL9OMhNZTt4Ngc7zdIQf6Au0KndIWyQr4QGFrJ4jmje5uYW4xuI1DHaai9iAbHUEOM4bXGNjmgXD4549+7repuef0XvWekpy9zWNF3PIaBzJsFqCJ0cjoZmmOaM2cw7x3OaRo5p3hw0Vm2Wia0yVDiPmGeyL6533ANu4DN5kLSI7pIxMQxMpYj2WtiHM/Wd5m5UVg9EIomt5BR1TOauuc46tiJ/MVPAIPoF9BvOivWB4fka1vdv5niqxgFHnkzHczXz4fv6LoOFU+5BMYbTKdhZYLUooVvqKIiKD4Wrz1YXtEHkRhegERAREQEREBERAREQEREBERAREQEREBERAWpWR6LbXl7boOa7bbJsqgHEBs0V+rfbUcSx1tS0+46jnVabDGxMf1gOdwsQ52bdpoeIXX6+guqvieBh1w5oI5i60jjEcrY3uEcYZdxvqTrffqVb9mMOZO8dYLi40uQPdqpao2JhcblmveHOB+KksKwAQm7Lg8zdBq4bR2nlDG5Y2loAA0vrf3WVywyBadHh9vip+iprIN+Blgsq+NC+rKiIiAiIgIiICIiAiIgIiICIiAiIgIiICIiAiIgIiICIiDy5l1qzUIK3EQRDsLHcjcMHcpey+WSjSiorLbZHZe0QEREBERAREQEREBERAREQEREBERAREQEREBERAREQEREBERAREQEREBERAREQEREBERAREQEREBERAREQEREBERAREQEREBERB//2Q=="/>
          <p:cNvSpPr>
            <a:spLocks noChangeAspect="1" noChangeArrowheads="1"/>
          </p:cNvSpPr>
          <p:nvPr/>
        </p:nvSpPr>
        <p:spPr bwMode="auto">
          <a:xfrm>
            <a:off x="63500" y="-38417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820240" name="AutoShape 16" descr="data:image/jpeg;base64,/9j/4AAQSkZJRgABAQAAAQABAAD/2wCEAAkGBhMSDxUUEhQUFRQUFhUVEhgVEBQWFxUVFRQVFRUUFBQXGyYfFxojGRgVHy8gIycpLSwsFR4xNTAqNSYrLCkBCQoKDgwOGA8PGikcHBwpLCksKSwsKSwpKSksKSwpKSkpLCkpLCwsLCwpKSwpKSksKSwsKSwpLCwpLCksLCwpLP/AABEIALYA8AMBIgACEQEDEQH/xAAcAAEAAQUBAQAAAAAAAAAAAAAABQIDBAYHAQj/xABJEAABAwEDBgkJBwEFCQAAAAABAAIDEQQSIQUGBzFBURMiMmFxgZGS0RRCUlNUobHB8BYjYnKTotKCFTODsuEXJCU0Q3OzwvH/xAAXAQEBAQEAAAAAAAAAAAAAAAAAAQID/8QAGxEBAQEAAwEBAAAAAAAAAAAAAAERAiExEkH/2gAMAwEAAhEDEQA/AO4oiICKLzmyhJDZJHwxuklDaRtYwuJccAaDYNfUuM5M0nZUiGLmzNbevGVjQ7icocWmPUia70iiM1Mtm12OOdzQ0vFSGkkDGmFVLooiIgIiICIiAiIgIiICIiAiIgIiICIiAiIgItVzt0gRWGVkZjdI5zS511wFwVoK12nHsWTmxnxZ7bgwlkg1xvoHU3tpg4dCGthREQERa7pAywbNk6Z7TR7hwbDuc83QeqtUHKdIOfk9ptL47PM+KCNxa3gnlpkLTi9zhQ0qCAK0p0rUbNI5rXtJDr4IBI5LnCl8Y4npVDGAAAahgOpVBXHPV6y5TtMbQ1toma0ag2V7QOgB1FkjL1r9qn/Xk/ksG8vC+gPMmG1IDOG2e1T/AK8n8k+0ls9qn/Wk/ko2IPc0HiiorShOB56r0wv3t7p8Uw2pL7UWz2qf9aT+S9+1Vt9qn/Wf4qK4N+9vYfFe8C/8HYfFMPqpP7WW32qf9V/ivftXbfap/wBV/ioswv8Aw9QPiqbjubsPimH1Ut9rLb7VP+q/xU9m9nxlHjAT1Y0VJkYHkbgCcannWnR2d7jQUr0HxW0Ng4GzltW1ukuNDiadK1x4ypeVXLHpbynI0FrozeFR9yPFZB0nZVrSrK/9keK03Np5ayIXrge0And9fNSFoyi5j3Na4PAJo6mvnXPXX8T3+1bKfpRfpDxXh0r5T9OL9IeK1mK3FpJwN7XUAo+3kgijcdfFARNSMukDKEsji60PacKBhutpTYAn2wt3tUv6hWqumuy9ilKLWM/VS/2vt3tUvfK9+19v9ql75UQF6ExPqpqDOq3uP/NyjCvKKpOeFu9qm7ywLOKMcegfPwWKVcPqpoZ4272qbvJ9sbd7VN3lChVph9V7lGV88hklkc95ABc7EkDUFTZWGN7XscWvaQWuGtpGogr1ehMTXW9FOcU85mjnkMl0NcwupeFSQRXaNS6IuP6IJqWx7fSjPuIK7ApXTjdguf6aJaWCLnnb/wCOQroC59priJyfG4ebOw0rStWvb81CuSw2ZroXyF4BaQA2muur59ijrS7UOkn4fyXpjk9Ed9Uus0hPJG7lD639qSxmrRfv6/rt7V6157Pj9D3qvyKTcO8Ob6608ik9H9w+tgWtjOVQ1g2D3/XN2oQPDE/W0K4LHJsaObjD63dieSSej+4asfrqTYuVbujnx59Q+j7l7T3852/R7FcNjk9Dp4w+tpRtmlqDc/c3X285U2GVkBjdypLBuQNk9We83xVJjk9We83xU2LlVtFDhh0Eq6+dxFCSek1VgRy+qd3meK9LJfVO7zPFNMexsAAAAAGAG5V0G5Wg2X1Tu8zxVVJPVO7zfFOjtWKbl6WjcsJ1uIcRwb8DTzfFXYrW5xoIn15y0fNXEX2wNBqGtrvorpVm7J6s95vivbsnqnd5vimwyrhXgVN2T1Z7zfFXILJM9wa2IknULzfFNhlViTi02a1TwQVp7ZWuIML6g0PGZrH9S94WT1L+8z+Supi4IQqxEFY4WT1L+8zxXvDS+pf3meKbDF/ggqhCFYE0nqX95niqhLJ6l/eZ4psMretFsQFtqNd2mvYQ6vwC7CuOaJy51tNWFtGVxIOqoph0rsalb4+C0XTKP+F19GWI9rrvzW9KDz0zd8usMkAIa51CwnUHNIc2vNULNafOzreF43KC6NYtAri37613Xbo4gQOtxxWJljQTOxpdZp2ykDkvZcJO4OBI7VMGnRWlpV8BQU0EkTyyVj43tNHNe0tcDzg/HUVIWO17Cs2C5aAa/BA2mwdqySquD5lDGJIKbB2qsMwxAw51cd+VWzKPRVHoj+qrwDGm3pVYl/CqXWkDzQgqrjq5taPG35rwW0egvPLh6HvQZUdblSrVlnvHW13FBq3YT5p51YkyzTzf3LH/ALe/B+7/AETDVqUVc787v8yyLCTwgUHNl0X3YN5TtbudX8nZa4+AacPSXa+Of62k6jvosAj4rFblH7zhLuNKco0+CuHLX4G9q446MpjAeii2fMyzl0l4+Y33nAe6q08ZaPqx7/BT+bWejIatljIDiDebjTZi1a4+9s3xkZ6ZBYH8Kwhpdy2XgCTXlNHxWr+Rfm7zVP5Wy5FLM5wdUYBuB1DV81hjKEe/3FXle+iRGeQn8XeavfIT+LvNUl5czf7ivf7QZz9iyuI0WE/i7zVTBZqyXDfHFLqkimGzA61KttldTHHoCy7HY7RK67FZpXE6uI4DrdSgHShjbtEOQ7sz5rzsIwCCKYvJoOoNJ6wuqKMzdyV5PZo4yAHBovkbXbcdqk1tRERAREQaJpXzNbarIZ2N+/gBc0gYvYMXMO/DEbiFwN0IcB0gr6xtbQY3h2otcD0UNV8oWJwLG0Pmj4KfonbK+8FnvZTBRlgU65oe0OGvasDCLFQ6ELILFRRRVs2cUVLLIKLIeFURRVHliyOXnVgNagct2q5M2Jg4xIqSNTTuG2uK6Lkex1hDRypXNYOa8aV963HL2iqwWt7ZJGPZI1rWtfHIWuo0UbUYtPWF0zGfXC5YRVeixNNF0C1aF7TfIZNG5lTdL6h12uF4NFL1NdKDoWt5ezfksNo4GUhxAa5rmggOaajCu0EELcrNjq+Y2SIH2Fl+GIkEtqY2kmmqpotiiyLA3kwxCuukbfBYOZrW+RRlu28T0lxU2s31ueMf+z4vVx9xvgrNqyHZ5Glr4YnNOBBjb4LORRXBM8s3G5Nt7ImkugtAc6IOxLC0gOZe2jjN7VRZsnmRwaxl4nUA2pU7pvtF+22CFutolkdvF50QA/a5bzmPm42CESOH3jxXoHN0qYiAyRopDgDaXlv4I7tf6nkH3Kbg0XZPb/0i780rz81tiKqgYMxbCzVZouttfis+LIVnbyYYh/ht8Fnogtx2dreS1o6GgK4iICIiAiIgIiINT0n5cNlyZK5pAfJSJlddX4Opzht49S+e7JH7lvumnLwmtrIGOq2ztN8DVwr6e8NoP6itKsceH1sRKz7G1Z8UxbqWNA3D4q6FzaZXlIOvBVXQVjMjJrTYKnmWDLK5pF3CvPUdmxMRMOhqse2Xmt4jXOe6oYGtLjgKl1ANQCos1t2Pqw84q0/1K5LlaaCVkkEt1wabpADsHYOFD1dgWuM2pazMzs4Xi0wCV/3bZWV4oAFaipwqKGi74vmRj+Bs7nmpLzdFdoHGceskBdUzN0nxmJsVsdcc0ANkPJcPxnzSN668ozxro61DSHmV5dE2SLC0Qh3B40EjXULo3V3kAg7CNxK2ey5RikbejkY9u9r2uHaCrj52gVLmgc7gFhtyfMLPkWRzrPa70bK+e1wdE/Ub4ON079hrsK6hk/LME/8AcTRS0xPBysfQc90mi1PO3OLI7gRaXQzvb5sZD5G8xcw1b1kK1mZnHkiv+7tjs0hwpI0Mc4czyaO7VbYk6b6ipbIDqI7VB52Z4QWGBz5Ht4Qg8FHeF57tgDddK0qVFcxtxFvzkkBPEiLYgRjydf7rw6l2pjAAANQFB1LkOhnJbjPJNIfvHVe/i6y4kk82JJ612BSAiIqCIiAiIgIiICIiAofOzOJlhsj536wKRj0nnkt7VMLgmlbO/wAstXAxn7mzlwwIIkkwDn9WLR1oNIc9znFzjVziXOO9xNSe0qSsseA5qKPjZVwCmbO3apyZi+3/AEXtV4B4q/YYLzxXU3F3QFjG16fiRNG1/GdzDCg+ajrHFfcT1NWRbrReLnb/AHbgq8hwVa3WDr2bVf1EvDkklnGbUc3gmRMxTaprjHOa0cs4UaK7iNfMtgYC2GmBwpuPYVt+Y9nIs7nEUvvJFRTAACvxXW9eMztasGjewxxhjoRNTbNxzrrgNQx3BYGW9E9kmFYb1nf+A1YeZzHfKi3dFNq5HDMt6KcoB9IWxuZhiyUN1baOpiVQdFttcONZyem0MP8A7LuyKXsxw+PRZa/ZwP8AHZ8irn+yy2eoZ+uF2xFMiuLM0bW9oo2Mt/Lay34FUN0Y2wOvcA0u3una49pK7YiYNO0fZDtVmEgtDWMaaXQHBxJxqSRsW4oioIiICIiAiIgIiICIiDRtK+d5sdlEcTrs85IZqJbGKcI+mzWADvcuCtFAto0mZa8pypKQatiPAtxw4nKPeqOpaurGeTIsTOMeb5qYaNg96wMnR4V34lZwWOV7WKwVmjiQ88uJ/KNXbisayw33AbPO6BiVXbrRecTsGDfyjV9c6kVhym8bo/q6FPZGstaEbNxUJk9teN6R3fJbnk6zNuE4asaGh9y3wnaVdmtriWsoHYim+pwHxXTMhWJ0VnYx3KAxxrQk1otPzIyO2SZ0j6ngy0tBpS86us81Pet/Vt2kmCIiiiIiAiIgIiICIiAiIgIiICIiAiIgKzbZ7kT3+i1zu6CVeWDl0Vsk9PVSf5Cg+VfKHOF53KdxnHe52Lj2koxxXjG8UYbBsV2zN47elVhKwS3RRwps3jtWU1wpVYvD82CBg1tN0+7wXNtM2Zt2F7hrLgzDYCKkrBnfRvuVFntzo+UKg6yPjRVANe4EHioM3IkRF3Ano2dS3RxbwYGBJoKHWK+9a5kiyOArQHoPipazWeSeURsBqaAVGre48wXXj1Gfa6HmXEBZQQKEudeNa1INK9inlYsNjbFG1jRQNAHietX1loREQEREBERAREQEREBERAREQEREBERAVi2xXont9Jjh2tIV9EHye+S5GCRqAqFdhNSD0KRzjybwNrnicORK8D8pJc39pCwoBRw3LKLxjI1b6ry92/8AxZV0b0MVdxUVjhx2GnwXoA18k7x8wrpsp2KngHYgjXrPgg3bN+pgvECuI3Vott0f2ImSSQ+a0M1+c41PwWsZAxsfaFuWj94LZsRW83CuIFDj0a+xdL5EjbkRFFEREBERAREQEREBERAREQEREBERAREQEREHFdMmR+DtrJgOLOyhNML7MKV3lpHYudTPkDmljRQgmrjStCRgvqbKGTIp2XJo2SMPmvaCOnFaplTRFk6ZwNx8d1oaBFM5rQASeTiK4pPUrgxyi9vKZ3TVeDLjdrXDqXYLRoKgP93aZ27gQx3xCiLXoLtA/u7VG7cHxOB7wJ+CucU7c8jy5EfOp0grOsmUWE8ppHSpi06IMpsqRDBLTVwc7an9QN+KxxmLbmG8bFOxwFCW3Hf5HEFPiJtbXkm2MMYDXN6iFM5o5RMdsu0qJRdNMaHWD9b1zmDR7JIeNFa2nmZJ4LcMyMyLdZp70RmiY4t4UylhDmtJNA11XVxOqmvWry4rxrriIiy0IiICIiAiIgIiICIiAiIgIiICIiAiIgIiICIiAiIgIiICIiAiIgIiICIiAiIgIiICIiAiIgIiICIiAiIg/9k="/>
          <p:cNvSpPr>
            <a:spLocks noChangeAspect="1" noChangeArrowheads="1"/>
          </p:cNvSpPr>
          <p:nvPr/>
        </p:nvSpPr>
        <p:spPr bwMode="auto">
          <a:xfrm>
            <a:off x="63500" y="-38417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820242" name="AutoShape 18" descr="data:image/jpeg;base64,/9j/4AAQSkZJRgABAQAAAQABAAD/2wCEAAkGBhMSDxUUEhQUFRQUFhUVEhgVEBQWFxUVFRQVFRUUFBQXGyYfFxojGRgVHy8gIycpLSwsFR4xNTAqNSYrLCkBCQoKDgwOGA8PGikcHBwpLCksKSwsKSwpKSksKSwpKSkpLCkpLCwsLCwpKSwpKSksKSwsKSwpLCwpLCksLCwpLP/AABEIALYA8AMBIgACEQEDEQH/xAAcAAEAAQUBAQAAAAAAAAAAAAAABQIDBAYHAQj/xABJEAABAwEDBgkJBwEFCQAAAAABAAIDEQQSIQUGBzFBURMiMmFxgZGS0RRCUlNUobHB8BYjYnKTotKCFTODsuEXJCU0Q3OzwvH/xAAXAQEBAQEAAAAAAAAAAAAAAAAAAQID/8QAGxEBAQEAAwEBAAAAAAAAAAAAAAERAiExEkH/2gAMAwEAAhEDEQA/AO4oiICKLzmyhJDZJHwxuklDaRtYwuJccAaDYNfUuM5M0nZUiGLmzNbevGVjQ7icocWmPUia70iiM1Mtm12OOdzQ0vFSGkkDGmFVLooiIgIiICIiAiIgIiICIiAiIgIiICIiAiIgItVzt0gRWGVkZjdI5zS511wFwVoK12nHsWTmxnxZ7bgwlkg1xvoHU3tpg4dCGthREQERa7pAywbNk6Z7TR7hwbDuc83QeqtUHKdIOfk9ptL47PM+KCNxa3gnlpkLTi9zhQ0qCAK0p0rUbNI5rXtJDr4IBI5LnCl8Y4npVDGAAAahgOpVBXHPV6y5TtMbQ1toma0ag2V7QOgB1FkjL1r9qn/Xk/ksG8vC+gPMmG1IDOG2e1T/AK8n8k+0ls9qn/Wk/ko2IPc0HiiorShOB56r0wv3t7p8Uw2pL7UWz2qf9aT+S9+1Vt9qn/Wf4qK4N+9vYfFe8C/8HYfFMPqpP7WW32qf9V/ivftXbfap/wBV/ioswv8Aw9QPiqbjubsPimH1Ut9rLb7VP+q/xU9m9nxlHjAT1Y0VJkYHkbgCcannWnR2d7jQUr0HxW0Ng4GzltW1ukuNDiadK1x4ypeVXLHpbynI0FrozeFR9yPFZB0nZVrSrK/9keK03Np5ayIXrge0And9fNSFoyi5j3Na4PAJo6mvnXPXX8T3+1bKfpRfpDxXh0r5T9OL9IeK1mK3FpJwN7XUAo+3kgijcdfFARNSMukDKEsji60PacKBhutpTYAn2wt3tUv6hWqumuy9ilKLWM/VS/2vt3tUvfK9+19v9ql75UQF6ExPqpqDOq3uP/NyjCvKKpOeFu9qm7ywLOKMcegfPwWKVcPqpoZ4272qbvJ9sbd7VN3lChVph9V7lGV88hklkc95ABc7EkDUFTZWGN7XscWvaQWuGtpGogr1ehMTXW9FOcU85mjnkMl0NcwupeFSQRXaNS6IuP6IJqWx7fSjPuIK7ApXTjdguf6aJaWCLnnb/wCOQroC59priJyfG4ebOw0rStWvb81CuSw2ZroXyF4BaQA2muur59ijrS7UOkn4fyXpjk9Ed9Uus0hPJG7lD639qSxmrRfv6/rt7V6157Pj9D3qvyKTcO8Ob6608ik9H9w+tgWtjOVQ1g2D3/XN2oQPDE/W0K4LHJsaObjD63dieSSej+4asfrqTYuVbujnx59Q+j7l7T3852/R7FcNjk9Dp4w+tpRtmlqDc/c3X285U2GVkBjdypLBuQNk9We83xVJjk9We83xU2LlVtFDhh0Eq6+dxFCSek1VgRy+qd3meK9LJfVO7zPFNMexsAAAAAGAG5V0G5Wg2X1Tu8zxVVJPVO7zfFOjtWKbl6WjcsJ1uIcRwb8DTzfFXYrW5xoIn15y0fNXEX2wNBqGtrvorpVm7J6s95vivbsnqnd5vimwyrhXgVN2T1Z7zfFXILJM9wa2IknULzfFNhlViTi02a1TwQVp7ZWuIML6g0PGZrH9S94WT1L+8z+Supi4IQqxEFY4WT1L+8zxXvDS+pf3meKbDF/ggqhCFYE0nqX95niqhLJ6l/eZ4psMretFsQFtqNd2mvYQ6vwC7CuOaJy51tNWFtGVxIOqoph0rsalb4+C0XTKP+F19GWI9rrvzW9KDz0zd8usMkAIa51CwnUHNIc2vNULNafOzreF43KC6NYtAri37613Xbo4gQOtxxWJljQTOxpdZp2ykDkvZcJO4OBI7VMGnRWlpV8BQU0EkTyyVj43tNHNe0tcDzg/HUVIWO17Cs2C5aAa/BA2mwdqySquD5lDGJIKbB2qsMwxAw51cd+VWzKPRVHoj+qrwDGm3pVYl/CqXWkDzQgqrjq5taPG35rwW0egvPLh6HvQZUdblSrVlnvHW13FBq3YT5p51YkyzTzf3LH/ALe/B+7/AETDVqUVc787v8yyLCTwgUHNl0X3YN5TtbudX8nZa4+AacPSXa+Of62k6jvosAj4rFblH7zhLuNKco0+CuHLX4G9q446MpjAeii2fMyzl0l4+Y33nAe6q08ZaPqx7/BT+bWejIatljIDiDebjTZi1a4+9s3xkZ6ZBYH8Kwhpdy2XgCTXlNHxWr+Rfm7zVP5Wy5FLM5wdUYBuB1DV81hjKEe/3FXle+iRGeQn8XeavfIT+LvNUl5czf7ivf7QZz9iyuI0WE/i7zVTBZqyXDfHFLqkimGzA61KttldTHHoCy7HY7RK67FZpXE6uI4DrdSgHShjbtEOQ7sz5rzsIwCCKYvJoOoNJ6wuqKMzdyV5PZo4yAHBovkbXbcdqk1tRERAREQaJpXzNbarIZ2N+/gBc0gYvYMXMO/DEbiFwN0IcB0gr6xtbQY3h2otcD0UNV8oWJwLG0Pmj4KfonbK+8FnvZTBRlgU65oe0OGvasDCLFQ6ELILFRRRVs2cUVLLIKLIeFURRVHliyOXnVgNagct2q5M2Jg4xIqSNTTuG2uK6Lkex1hDRypXNYOa8aV963HL2iqwWt7ZJGPZI1rWtfHIWuo0UbUYtPWF0zGfXC5YRVeixNNF0C1aF7TfIZNG5lTdL6h12uF4NFL1NdKDoWt5ezfksNo4GUhxAa5rmggOaajCu0EELcrNjq+Y2SIH2Fl+GIkEtqY2kmmqpotiiyLA3kwxCuukbfBYOZrW+RRlu28T0lxU2s31ueMf+z4vVx9xvgrNqyHZ5Glr4YnNOBBjb4LORRXBM8s3G5Nt7ImkugtAc6IOxLC0gOZe2jjN7VRZsnmRwaxl4nUA2pU7pvtF+22CFutolkdvF50QA/a5bzmPm42CESOH3jxXoHN0qYiAyRopDgDaXlv4I7tf6nkH3Kbg0XZPb/0i780rz81tiKqgYMxbCzVZouttfis+LIVnbyYYh/ht8Fnogtx2dreS1o6GgK4iICIiAiIgIiINT0n5cNlyZK5pAfJSJlddX4Opzht49S+e7JH7lvumnLwmtrIGOq2ztN8DVwr6e8NoP6itKsceH1sRKz7G1Z8UxbqWNA3D4q6FzaZXlIOvBVXQVjMjJrTYKnmWDLK5pF3CvPUdmxMRMOhqse2Xmt4jXOe6oYGtLjgKl1ANQCos1t2Pqw84q0/1K5LlaaCVkkEt1wabpADsHYOFD1dgWuM2pazMzs4Xi0wCV/3bZWV4oAFaipwqKGi74vmRj+Bs7nmpLzdFdoHGceskBdUzN0nxmJsVsdcc0ANkPJcPxnzSN668ozxro61DSHmV5dE2SLC0Qh3B40EjXULo3V3kAg7CNxK2ey5RikbejkY9u9r2uHaCrj52gVLmgc7gFhtyfMLPkWRzrPa70bK+e1wdE/Ub4ON079hrsK6hk/LME/8AcTRS0xPBysfQc90mi1PO3OLI7gRaXQzvb5sZD5G8xcw1b1kK1mZnHkiv+7tjs0hwpI0Mc4czyaO7VbYk6b6ipbIDqI7VB52Z4QWGBz5Ht4Qg8FHeF57tgDddK0qVFcxtxFvzkkBPEiLYgRjydf7rw6l2pjAAANQFB1LkOhnJbjPJNIfvHVe/i6y4kk82JJ612BSAiIqCIiAiIgIiICIiAofOzOJlhsj536wKRj0nnkt7VMLgmlbO/wAstXAxn7mzlwwIIkkwDn9WLR1oNIc9znFzjVziXOO9xNSe0qSsseA5qKPjZVwCmbO3apyZi+3/AEXtV4B4q/YYLzxXU3F3QFjG16fiRNG1/GdzDCg+ajrHFfcT1NWRbrReLnb/AHbgq8hwVa3WDr2bVf1EvDkklnGbUc3gmRMxTaprjHOa0cs4UaK7iNfMtgYC2GmBwpuPYVt+Y9nIs7nEUvvJFRTAACvxXW9eMztasGjewxxhjoRNTbNxzrrgNQx3BYGW9E9kmFYb1nf+A1YeZzHfKi3dFNq5HDMt6KcoB9IWxuZhiyUN1baOpiVQdFttcONZyem0MP8A7LuyKXsxw+PRZa/ZwP8AHZ8irn+yy2eoZ+uF2xFMiuLM0bW9oo2Mt/Lay34FUN0Y2wOvcA0u3una49pK7YiYNO0fZDtVmEgtDWMaaXQHBxJxqSRsW4oioIiICIiAiIgIiICIiDRtK+d5sdlEcTrs85IZqJbGKcI+mzWADvcuCtFAto0mZa8pypKQatiPAtxw4nKPeqOpaurGeTIsTOMeb5qYaNg96wMnR4V34lZwWOV7WKwVmjiQ88uJ/KNXbisayw33AbPO6BiVXbrRecTsGDfyjV9c6kVhym8bo/q6FPZGstaEbNxUJk9teN6R3fJbnk6zNuE4asaGh9y3wnaVdmtriWsoHYim+pwHxXTMhWJ0VnYx3KAxxrQk1otPzIyO2SZ0j6ngy0tBpS86us81Pet/Vt2kmCIiiiIiAiIgIiICIiAiIgIiICIiAiIgKzbZ7kT3+i1zu6CVeWDl0Vsk9PVSf5Cg+VfKHOF53KdxnHe52Lj2koxxXjG8UYbBsV2zN47elVhKwS3RRwps3jtWU1wpVYvD82CBg1tN0+7wXNtM2Zt2F7hrLgzDYCKkrBnfRvuVFntzo+UKg6yPjRVANe4EHioM3IkRF3Ano2dS3RxbwYGBJoKHWK+9a5kiyOArQHoPipazWeSeURsBqaAVGre48wXXj1Gfa6HmXEBZQQKEudeNa1INK9inlYsNjbFG1jRQNAHietX1loREQEREBERAREQEREBERAREQEREBERAVi2xXont9Jjh2tIV9EHye+S5GCRqAqFdhNSD0KRzjybwNrnicORK8D8pJc39pCwoBRw3LKLxjI1b6ry92/8AxZV0b0MVdxUVjhx2GnwXoA18k7x8wrpsp2KngHYgjXrPgg3bN+pgvECuI3Vott0f2ImSSQ+a0M1+c41PwWsZAxsfaFuWj94LZsRW83CuIFDj0a+xdL5EjbkRFFEREBERAREQEREBERAREQEREBERAREQEREHFdMmR+DtrJgOLOyhNML7MKV3lpHYudTPkDmljRQgmrjStCRgvqbKGTIp2XJo2SMPmvaCOnFaplTRFk6ZwNx8d1oaBFM5rQASeTiK4pPUrgxyi9vKZ3TVeDLjdrXDqXYLRoKgP93aZ27gQx3xCiLXoLtA/u7VG7cHxOB7wJ+CucU7c8jy5EfOp0grOsmUWE8ppHSpi06IMpsqRDBLTVwc7an9QN+KxxmLbmG8bFOxwFCW3Hf5HEFPiJtbXkm2MMYDXN6iFM5o5RMdsu0qJRdNMaHWD9b1zmDR7JIeNFa2nmZJ4LcMyMyLdZp70RmiY4t4UylhDmtJNA11XVxOqmvWry4rxrriIiy0IiICIiAiIgIiICIiAiIgIiICIiAiIgIiICIiAiIgIiICIiAiIgIiICIiAiIgIiICIiAiIgIiICIiAiIg/9k="/>
          <p:cNvSpPr>
            <a:spLocks noChangeAspect="1" noChangeArrowheads="1"/>
          </p:cNvSpPr>
          <p:nvPr/>
        </p:nvSpPr>
        <p:spPr bwMode="auto">
          <a:xfrm>
            <a:off x="63500" y="-38417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820244" name="AutoShape 20" descr="data:image/jpeg;base64,/9j/4AAQSkZJRgABAQAAAQABAAD/2wCEAAkGBxQTEhQSEhQVFhQXFBQVFxgVFhcWGBUVFxcWFxQXGBQYHCggGxolHBYUITEhJSotLi4uGB8zODQsNygtLisBCgoKDg0OFBAQFywcHBwsLCwsLCwsLCwsLCwsLCwsLCwsLCwsLCwsNywsNywsLCwsLCssLDcsNywsLDcsLCw3LP/AABEIAMMBAgMBIgACEQEDEQH/xAAcAAEAAQUBAQAAAAAAAAAAAAAABwECAwQFBgj/xABQEAABAwIDAwcIBAoIAwkAAAABAAIRAyEEEjFBUWEFBhMicYGRBzJSkqHB0fAXk7HSFBYjQmJygrLh4jNDZKLCw9PxJFOzFTRUY3N0g4Sj/8QAFwEBAQEBAAAAAAAAAAAAAAAAAAECA//EABoRAQEBAQEBAQAAAAAAAAAAAAARARICMVH/2gAMAwEAAhEDEQA/AJxREQEREBERAREQEREBERAREQEREBERAREQEREBERAREQEREBERAREQEREBERARR/yt5RhTrVabG0Yp1HU5e9+YlhyvOVrTAzBw1m07QvH8r84n4ioajsVUZMQ2lWqMY0DQACn7TJ9iJU4Iog5C571MNTNPP0wLi4Gs973NkCWh2UdW0wd5XQ+k9/oUfGohUnoowPlOqejQ/wD0Vh8p9TdQ8KqFSkii36Tqu7D+rW+KofKbV/s/qVvikKlNFFf0m1f7P9XW+8h8p1Xfh/q633kKlRFFX0nVd+H+qrfeV9Lym1J63QEcKdYe2ShUpIoy+k526l6tVD5TnbqXq1fikKk1FGX0mu3UvUq/FWVfKY8jqmiD/wCnVP8AiVhUoIoq+kmr6dH6mp99PpIrelR+pqf6iQqVUUVfSRW9Oj9RU/1FT6SK3p0vqKn+okKlZFEf0nV8xBNENgkO6J5kiJGXPbbednFW/SfiY0o55jL0b40mc+b2QotS8iiI+U+vLYNLIQCXdE7qkzAy576C87Vb9J+Iv/RA9XJ+Td18xIEnP1NBv1RHs+cHlBwmEruw9UVS9oaXZGggZhmAJLheCD3ro82Oc9DHNe6jmGQgODwAbiQYBNjDh+yVAvLdVuJrvxL6jukeSajWsgMywwQS45rN4aQupzW5VGBqPq0cQ5xe3KQ+gCIkGwa4GbbSdTvKpX0Ci83zF5x/htGo8xNOqaRIaWh3UpvzZSTHnxqdF6RRRERAREQFocuY40MPVqtALmtJaHGGl2jQTsEkLfXnPKIY5NxbozBtIvI3hhDiPAFBBGMrdJXxNQxLsTiHGLiTUcTHDcsOaI+dhPuWDCvl1XjWrGOGdy2gAf8AaeGm1QG1W8fnu/2VxVQOPsP3lSIA7ERjzfPz3JKvAVrwiseeNfmNVcXR3fOiFuy/Yr2t96CjUhZSPgrcqIshXQroV2lz8ngUVaCqkKhcN49iuaFUAqK7KUFNBYqhXZCqFqC0pKqQqZfn+CDFV0H7fuV7f6Q/rf5YVlQaftfYFezzz+t/gCDHT80dlNVDbt4Bn7xVKfmDsp/ar/h9jigsjqv7K37xWUhWRZ3ZV/eVzncUEqeRA/8AD4r/AN1/k0h7lJCjLyGvmjix/aG/9No9yk1FEREBERAWtyjgmV6VSjUEsqMfTcNJa9pa6/YStlEHzDg8O2XmAfytXa646R0EgEBbPRt3DwP3lxvwPFszFsAFznQZOpJMSzisb6uLEy5g3+bH7iyO9A3D2+5yGNw46/FcUtxs6s8P5FUjG76fq/yJB2mtG4er/FMg3N9X+PzK4mbG76fh/KjnY3fT9X4tQdktG5vgfvLlHHRihRI6lgcvnSWZp62YcIWMOxp20/D+VcrkjFGpiab3kZnEk7BZhA+wIPZ9DT9KqO+n91WmjT9Ot3Gn9xLR5zd3nDarHt25m+I0+QrSKVcNScIL8RHB7Wz6rQtatyNQEuLSZiS4lx4CQOOwLYgek31grqjQ5haSCCC217EGUzaRxa2Gosden1ZAcWnKRBg+cDpexGzYu03C0QA0GuABAio0QB2NXnqDapFQVmkQYBykB0CLE3cLC53rr8mvLqbTtiO9pifYlg3DQpelX+sbf+4sZo0vSxE62qtn91Yyyplc+QILQ1uUy68GHTrrs3K8N1O/bt+bJUXdFS34g/8Ayt+4sdVlNsODq5y3h1UOa6IMPGWcvYRqbq5zY9ixvqOAIDGuBEGZDgd7XXHAyClI6rsVbKGU53tptMd5zFa9drC7ripmyizH9E3aJyBgg9g2LkNLogNrxoAMWYA3QWxuWbCvcMwFMDMQS5z+kNhsgC9okyrSN7oqJ2Vdv9de435J0VRTozIbV1n+lG6NMkaKxolVGiUV/B6MRlq7NKx2aR1ZEe9WPw9G3VrW/wDPPbeBfvVx+dntWrj8UGN4pRmqtoNlzhVuDrXdcHUAZbbFycRynhhYNxB/+zUWhD6zrrtYHkHQBpc47GguPsUqxIfkL5Ypl2IoMplgdFRpc5z3Oc2zwXOO4ggDcdVL6inyXc1q9Kv09Sm6mxrXRn6pcXAiA3WLzJUrKikKqIgIiICIiCA+eXNStQxVZzOmZTdUc9rmZ8kOJdHVtYk2PvXn3YfFDSuR2tZ72r6VxVEOC8/jOQaT/OpsPa0Fc93cVA5xGNbpiA7hlpX4eZ3LPiMfiHNY6k8XBJzBh1gjZ2qYn81qB/qmeAV1XmzRczIaYi2ltNLi6nekxCRxeN3tP7LPcqvxOPGojtpiN+5TDT5pUmGWBzTES172mN0h2lh4K883d1St9dV+8nekxCx5Txu9vqBcepyVUc81DAJJJiG3OsDYp8dzfP8AzK/11T7ywVebbjpWrjfFV1+2ZTvVmIL/AOx6vyf4rTxWDfT86d06ie0KbfxFpiwLvEfBaHKfMduU5STIgh0EEcYFu1OiIYe2r6D/AAPwTCmqT+TDsw2iRHevWPqVSxtMOcXlz6ZMyQGksee0xHa5em5F5kuLRNv0QBbtnatWJmI8q1sXEEGP1WfaBK1OnrN1Dx4qXH8x9z3DuC5+K5jVLxUPh8CpViMRyo8fnO75W1R5yVW/nSNxuL627lvY7kY06tSk4hzmuEnTVjXR7R4rVrcmNdvnetI6WB5fa+A8AHeNF123FiIUdu6jiAZAOo0K9PyBjp6pT4js1X5RdajsU4rrUcD0hDRc7FtDm47eArN0rz4xT/kLYp4ki7h7t67R5AI2j571iqch8R4hOdOsaTK4cLLjcqkufC7+IwXRRMdYSLi43riY+n1wb8fb8Cmju81eRc7hHjuClfm/yO2nGUR9p4krzPk+pA03Hb1R9qkbk6ksb9V1qQgAK5UCquiCIiAiIgIiIKFYH01sKxwWPWLjVNNWli2SFTKsK1jTVjqa2i1Wlqg03U1jNNbrmrG5iDRfTWrVpLpPauPzlxfQ4atV1LKbyBvdEMb3uLR3oIi5q4cPxdC1j+EPFt5zC3eFLFCjCirm5VbQq0XHRgy/slpabnx7hxUtYWs17Q5pBB0I+deC36wxQ01zeWcZToU3VarsrWiTx4AbSuw5Q5z95ULsY+hXdDaZBawSQ5rr0wBtJABdOpgaBTMHFfVdUc+q6Q6pUfVIN4DjLWnsblHctvB826uIAeXZabrgbC3ZMa77yLrsc3+btSuQ+o0spTOVwh1TaMw2N4fJ99SwYaIAV3TMQpz65vtodCWCMwLTxLQDPtK8/wAlVCHCAe4T3qS+eL21q7IILKTXAEaOe+MxHANaADtLjuvHVSn0OIjZP911vZ7lrEewY7OwZXZXiCCNQ4K8c4ajbV6OYj89gInj1SPaubybiBmLAROpGvbPHhwXYo1XRIiSYggHSeGttmqqNV3Oeh/yqk8XWWE85HO/oaAB2EgujiM0hdTPsysnsB8BmgyfDwVH1CZvEbQBwnfeTMW3a3Vu/qTGphWVDmqVSXPdqZnula/KOZvmuIkQYkZm7jw4FdJ83l3fOgAPGx7j7Fp46lmbxv4/7ztUV7vyXVwc9I2cADB3NJbI3iSPYpVwbFB/k+xuTGUCdHzTPa4EAfWBqnfDtspBmREWgREQEREBERAVCFVEFsKkK9FnkY8qtLVlhIU5WsBarHMWzlVC1TkrRfTXgvKpUqChSYxpc11YF4GUS1gLmgZiBOfI7XRhUkOprQx2Ca9pa4Ag71Pivn1vSHWjV8GHxh5W3Q5Tr0x1BiGfqtIPZIMx2KWq3NagT5g9qwO5oYc60x4u+KdaRGX4z4kavxJ7em9xWvU5wkuD3NeXgQHOpVnOjdmuYUnVOZOGP9WPWd8Vrv5j4fYyP2j8VeiI/bzxqDR7h20anvatfH866tRpBL3bCA002n9bNDftKkGpzFpfpesfiraHMug0yWZj+kSfZonREV0cPi63WaHBv6LRHrvBJ7oXK5b5Oqh35S5G8AE97bKfxgQBELzfO3kIVaToAzgS08RsU60iF+SKuR/sXsaZ3aPExe7hGa2hsBY8e7x+Jp5STo4G4kb90Lu8l4nOyNrYI7Rw8Qt4jsHQwd8QHEDfYW+zbxVr5BMmLb4Mgm2WTucCADtjcrWOuCNu0ecOGaZnZ3nfe5uhA78pcJO2w0NhsGh7tIuaw6gQZEgxmNtL6HW8X42KsfTMXFrZTB8DcwdbcVUFs5YAdG3KNNerB03TqD2inEW1tsEQTZlNo46TpJRGvgqha6G2LSHNPGZnuIB719G8hY8YjD0q7dHsDiNztHN7nAjuXzji6f527cSO6RePtUl+Rnl0RUwT3AkE1acva6xgPYBla7ZmuPznGSipSREQEREBERAREQEREBERAREQEREFCFY9qyKhCm4NGo1YStyq1YHMXJprlWELYLFTIg1SxY3MW4WKxzFFaLqa1cRQkLpuYteqxUQH5QOTRhsQ/LpU64H60h1u0FcTkXENadTeykDyg83qj6765GZhDY3tDWgER2ybb1GmIo5HS0iJ2HRaxnXsKbvzdmo1kCZNwNl9ukLKToQDM6fmgizrwb3G6BGpXOweIzU2u2ibX0Ou605T3LotJnU8NovIiwE6OttvIW8RUggAXG20kGO0HhpGlrxNrpN8xy7d8TsLdk7bSRO5VAi8GZAcWxJsBGsyBGsbLGZQ2gEyZvlEXi/V26G8A9iqAadHTedRBN7k798iyswWNqYarTqsflNN2ZpLwBFgWQ9pABEgwW69qvdEEzlsDu1EgE5rC3GUc3MLTOwjs1B70H0HyDyszFUKdenEPaCRma4sdHWY4tJEg2XQUG+TnnQcHiOiqE9DWd1pNKW1CWtbVdZroAEHW0HZecQZuEVVERAREQEREBERAREQEREBERAREQWOasZprOqQs75Wtfo1Q0lswqZVnkrVNJWOpLdLVaWJyVz30lrVaa6j6a16lJSK4HKGFDmkEWNlA3OvkvoatSmQcoJizYg3bxMWvwOq+i8TRULeVJjn4gsa2A1rRPpE9aezrAdxTPprx3IFQyQZj5+PtXocObQdZuSJP6JkSdI3bIXjaL3UnwSdV6vDOkNdsPVPYRb3jw3LeMt0NJsZsOE30E7rzYjTfprYyqQOq4Q6dgJuLmxgaQN0dyztboYIgnsHpGwAnSY113RhxLXuhv2SeG0k8ffZUaxL9RVd6oMb9Zvr7VlpYkg5TmJuSewtgAAWFxqfcDccONzT515M31NirXUXB4MCCHebFwYmAJgWPCyC/FstI02wGkHd5wIUseSbnIatL8EqTmpN/JWYB0LYYGSxxBc0g7uqRtBUVMFoO7w4DZpCs5Lxj8PiGVqQHSU3BzT0bXW0Is5rzIc4Wmyo+mkWryZjm16NOsyctRjXjMC0gETBadCtpAREQEREBERAREQEREBERAREQEREBERAREQUIWN7FlRSDQrUl5TnJyGyq0yOtBg6kL2tVq5OOpSsbi4+ZeXMC5rntcDmaSD1SBLSZA32mSb/AGrNyFWzNLD2L1/lK5IDapqAXc0HvFj9gK8NyF55VwejY+06GIMAWOkds7NO2IVS+RBiTAmSIOnfbeFaaYJmL9/DceCr0TZ0+3h/DwWqiogARNtkNsI0AMTGveCrSYkTrczF9sdVuziFcabdx7y74q00W7j6x+PsSirhx+zfrAtGu2LLTxo0db9oZh2wdYW10Td3iSR4LHimS0/P8UEo+RnlaadXCOsWHpWDJUacrj+U88kQHFuh/OKktfPnkvxraWNpOMi5YYc4Ah8t6zZggE5tNQCvoNUEREBERAREQEREBERAREQEREBERAREQEREBERBQhaeKprdWOq2Qs7gh/ytDKKBI6rnVKc/pkBzB35X98b1GHIcZ3XFp2qe/KBzd/DMLUoA5XHK5jvRewgt8bjvUAc4ubtXDZRiC3pTmnKBETAOYAEm033qYuu90rfSb4hBWHpDxC5WC5s0XU2vc6tJ3Fsd0hZPxXoelW8W/BaR0DWG8eIQVeI8VzvxXoenV8W/BW/ivQ9Ot/c+CQdPpxvHsVH1Wx5w8VzjzXo+nW/ufBb/ADb8neIxTz0PRGiKmU1aty2wcR0bXSXAOFoAMi42BTmvQqVK46JpPWgEb9gB2ngvpulOUZtYE9u1ef5oczsPgGAUwX1MuU1XgZotLWADLTZYdVoAsJk3Xo1QREQEREBERAREQEREBERAREQEREBERAREQEREBERBqYilKjfnjzSOIq5zSbUGySQR3SBHxUovC0MRSXP1kXEMu5kuGmHaO8feWJ/Mx/8A4dneR9t1Lr6SwuorFaRGeZ1ST/wtIDZDhIPgseH5lVQTmoUnjYCQyN92tJOz50ls0FQUVaIxp8xnuP8A3ei0aa5u8kt9g9uyUeaXItPC0hTptaJOZxAjM8gAuPGwHYAslKkunhmq+dZ10Gqqo1VXVBERAREQEREBERAREQEREBERAREQEREBERAREQEREFCteuiLHpcaNRYHKqLm0xpCqigvphb9FVRb8prbarkRdMZERFR//9k=">
            <a:hlinkClick r:id="rId2"/>
          </p:cNvPr>
          <p:cNvSpPr>
            <a:spLocks noChangeAspect="1" noChangeArrowheads="1"/>
          </p:cNvSpPr>
          <p:nvPr/>
        </p:nvSpPr>
        <p:spPr bwMode="auto">
          <a:xfrm>
            <a:off x="28575" y="-1211263"/>
            <a:ext cx="3343275" cy="25336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820248" name="AutoShape 24" descr="data:image/jpeg;base64,/9j/4AAQSkZJRgABAQAAAQABAAD/2wCEAAkGBxQSEhQSEBMVFRQXGBcXFxYXGBoUFxccFRcYFxQZGhUaHCgkGBolHBgYITEhJSkrLi4uGB8zODMsNygtLiwBCgoKDg0OFA8PFCwcFBwrLCwsNyssKywrLCwsLCssLCwsNyssNywsLCw3LCs3Nzc3KywrLCs3KywsKywsKywrLP/AABEIALsBDQMBIgACEQEDEQH/xAAcAAEAAgIDAQAAAAAAAAAAAAAABQYEBwECAwj/xABGEAABAwEEBQcJBwMDAwUAAAABAAIDEQQSITEFBkFRYRMicYGR0fAHFTJSU5KhseEUFkJygqLSYsHxIzOyg6TCNENEVJP/xAAWAQEBAQAAAAAAAAAAAAAAAAAAAQL/xAAWEQEBAQAAAAAAAAAAAAAAAAAAARH/2gAMAwEAAhEDEQA/AN4oiICIiAou06xWWOUwS2iJkoAJa9waediMThXgpMmma+ctJ6StRtFpe+yGTlZnuJqKFo5sYGfNDA0BB9GMeHAFpBByIxB612XzlozSUjHgMhtNlJOL45LjBxdQgU6lbrJrpbYqDl4phulYAafnjIx4kFBt9FV9Ea6wyxNdLzJPxtbV7QRudTEZHrWd96bN6590oJpFDfeizeufdPcuz9ZbOLtX0vC83mnEVpUYZIJdFD/eeze0/a7uWRZNNwSENZK0k4AGrSegECqCQREQEREBFGO0/ZwSDK2owyOzqXI0/Z/at+PcgkkUd58s/tWrnz3Z/as7UEgiwPPMHtmdq588Qe2Z7wQZyLC87we2j94J52g9tH7w70Gaiw/OkPto/fHeufOcPto/fb3oMtFjecYvax++3vULrVrO2zRB8Jjke5waBeBAFCSTQ8KdaCxoqPq3ry+0TshfC0B1Rfa6oaaEiuYxpTParwgIiICIiDrLIGtLnGgAJJ3AYlVW06+Wdk3IOcxsgza4uF3g59y4x39JdhtIVmtsJfG9gNC5pAOwEjCvBVjVuSysE0JY1r3SSPmDwC6sjy4iQEYtF66H4tIFa1NEEzaLYyWOgqL3pNODgO47xUEVoozzRD6vx+i5stgjgdI2AEMLqht4lreaKhgPotrewGFSVmMUViN0LD6vxHcoqWKMON2NtK4E41FcDUcGk9YU7a5brHEZ0oOl2APUTXqVfvDPZ/bbhs5jf3IOCG+zZ8c6ZA19ZzR1FYk2krK15jc6Frm0q0uoQCcCRXCrQXdDm5rMBPX/AH6NnOd+1QuktXopnXyXt/Jdoa7cWn8LPj1IM3zpZfWh6L43VzvdA6iu9n0jY3OaHvgDWggG+MBsa3HAVFaKE+6EPry9rKdH+3vcB1FSWi9Q7O9pc98xxoOcwYDb/t7UEr9q0d7eL/8ARi8rTb7G1rjZ5oDIGuLTfY4hwBuUG+oB3rq3ye2X1pveb/BHeT2yU9Kb32/wQSMcOlSARJZz29y7iHS3r2f49ymbOCwANcf1Y9y9G2h/rD3T/JNEHc0tvs56/osPSlk0pLE5snI3SDW69zDTiW0qOFVa/tbuHYe9ectpLhQ0pwQV/R+g2CGLlRSTk2X6Y866L2O3GqyRoSHj2fVZ5C4AUVheY4uPZ9U8xxcez6rPK5aVUR/mCLj2fVDq9Fx7PqpMLsAghptARNBOJ7yaDbvKxfNUXqmnT0nduAPWFM285NGefRXmt+ZP6ViA7dmeG70qU6AwdaDC80x+qe3oG71jTqK6nRkQxumm+uzE7vVFesLPp25V44j5l56l5yEZ7M+r0qU/K1o/UpqsDzdH6pr07eaN3rOp1Fe1n0PG8E4gVIG2o2Hsou5+OVeORPvuef0qUZHdaBlQf5VRHM0BHXBxHjpUzq5b5JY6TikgxqPRc0lwY4ccKEcOIXlHmFg6laXE1+EA3ocHVyo9xuU909iFWlERVBFCnWWEW77A83ZTE2VlcBJUvDmt/qAbWm0E0yKmkBRmmNBw2mhkaQ8ejKw3JGdDx0nDLFSa6SyBoqUFZ0fHcja0uvEVq6gF41JJoMATXYsxr1WtN2Oxwlpkic50hdRrXYm6KvJvPaKCo27VlWfV6ySMa9sYcx7WuabzsWuFWnPcQsqytNTVusHSeFea3pzcf0qMvcOPHYf+IYOtdNO6Kslms8kroRRowF5+Lnc0D0uPZVa7bMHc4mhJrQbMa4V44orYwJy25VyNcq0/MXHqXF7bTDPqwOX5Q0da125wyJ4Uy2Uy3Uw6Evj1uOfGvzxQxsSp69434jLpLj1Ky2WO4xraZD6n4rROk9ICK7SpqQMOdmDs3Uqti6taBgns8Upia0ubiGlwFQSDTHAGlUF4BXKpVq0JE2QsayIgZ3pi0jm19Gtc6DZSoOK99GaBs8g5zY/RaRycpeMQC7J2QvN7QgttUJO5V1+q1n9Q+87vVSt1osMcszDCXNgpyr755uFSGtLquoM8twqUGzsdy5DTuKpf3fB/27Mwtza4zPbUVFMA47CT1cUtGgY755JsVygdV0j6kEhtaB+VbwxpkEFyLDuS4dxVQk1c9WztOLvSlc2g/Bk91TnXqopL7q2b1D77u9BPXTuK5DTuKr51Ws3qH33966nVezep+5/egsoadxXcMO49iqp1Xsvqfuf3rodVrL7IdZd3oJm0OvOPYOjFoPRhI5R+k9MQ2cXpnhpzDT6ZxBwaMTiWDqO5eP3es9KcmKZUq6lKU37sFHWTVixOLnPa0uvv9KR1Rz3Uzd80GFPrwHG7BC5wyvOw4VAbXZeOeBdwxM0/an48l2M412k/0+6ONbXY9G2SP0OTH6vqs0SRDJ7fe+qIpJ0rafZu6borlSvHN2frHhTzk05bdhk62x/xV3fNH67fe+qxZZI/Xb731RVK8/24Ec5/uM/irh5MrFdilnPpSvArwjFBXjec/tXSsdfSb731Uj5O4rthjF8SGr6vaC0El5PokmlMs9isSrKiIqjVnlr1XfKIrdCDehF2S7UODQ68x4IxF1xOIyqDsVe0R5TrdEwMeY5qYXpGm/1ua5tesV6VvMiuByWvtZvJbDMTJY3CB/qEViPQBizqqOCDB0B5R7RabTDCWQsD3OvGjqhrY3uwJdSpIaOvgpLRGtclotUlmfEW3Q91akloY8N5+FATXDowrmNbWzQ1s0bKyWWIi46oeOdG6oLXC+MqtJFDjjWmCt+iPKDAXNY+80GlQ4YDocD86DoUVb9JaMitDQy0RMlaDUNe0OAOVccsys5ooKZAdgA4LrGQQHNNQRUEZEHJcvfQVOFNqitXa9azxWuKJtmfeZeLnYUyaOT7Q4n50IoqcaqW01bhPPJI0ANc7milAG5NwG0jE8SVjWZmO/A/MdSDDDHYkA0GZpgNmJ2Yj4LripWLS72Fo5Jzi2MxmnovBIoa5UzrX1ljTsoGg4kDHspVBhMcQ4Fbn1CFbFCTud/zctOyDDKp2b+C3NCTZbHExlC8NaxvTTnOO/aexBn2iGzsJdIIml1al11pdXOtcwukc9lZzmuhacqgtrjSowx/COwKh6bZyTDNO4ue40FTznHuHwWJo7Q9rlHKG7H6oeSCehoBoOnFVGynaQi9cdh7lS9NamWK0zuldO9rZHB0kbQLryKCocWXmVoK3SK8CuLPoK2PN1jo3OoTQOIwFKnnNG0gda9JNV9ItxEV78sjP7uCire23wtAAe0UwA3LGmtdka0l3JXWgn0QcMzgBwCqBima8MtTnWYnBrpIy5hO7lA4CviqlXauytBc60sAAJJMZoAMSTz8qIMK267vebtmYGNGAc4XncMMm9GK5i0raXCpmPY0f+K9dBakvn/1bwiidi0lvOcN4ZXmtOyp6lZWahxAYzTV/QPhdVRVjpO0e2PY3+K83aUtHtj2N/ird9xYvbTdrP4rg6hxe2l/b/FBUPOto9sfdb/FdhpS0e2+Df4q1nUGL20v7e5dTqBH7eTsb3IKsdK2kf8Au/tb/FRgbec9z5Dec5xNMNu5Xv7gM9vJ2NVkg0RC1rW8kw3QBUtaSaClSaYlBqZtmZ7Q9qGzM9oe1bc82Q+xi9xvcnmyH2MXuN7kGoTZ2+0PavJ8I9oe1bj82Q+xi9xvcuw0fF7KP3G9yYa01ZbEZXtjY83nENFThU4CvBbX1U0QbJZY4CQXNvFxGRLnFxpXpUlHZmNNWsaDvAAXqqCIiIIiIOHtBBBAIOYOIK1d5TtQI+Rfa7EwRvjBc+Ngo1zRiXNaMGuGdBgQDtW0l1e0EEEVBwI31zQao8kunTLE6zvOLRfZ0VuyN6A6hH5lK+UPSnJWcRMNHzEt4hgpynbUN/UVRvJkOTt7Gs9EutDRxaGPI+LQV6656T+0WuQg1Yw8m39JN49bq47qKVqIM/3XpZTj1H5jxn9fEj5nx4p3dopLpqd3biNqyrKmlp07B42LDJ27fHjxic6pqc/Hw8dPFfHj6/NBJas2LlrXCymF68ehnO+YA6+3cFss14s3Cv8AZah1ftb7JK57QHPxaS4E4VyABFAaA4bhmrvoLXF8kzIp2NDZCA1zWuF0khra1JBF4huzM7lUef2YWnSEhcKx2YBjBsvnFzuog+61Tdoslkc4NtTQ95bSJhfdIzLnMFQQ7LnDEUFFE6nurLa73pGS8R+pwcO2napy3WyCMOZMxhMgrW6XOAZQXiQDda3A3jQA7VUTOgdH8mDI4kucAKnMNbl2kucekblLLwsT6saeH+F7qo8bZZGSsdHK0PY4ULTiD43qnWewkH7BIS5rZmNDjm6AtdOwOP8A03RneGq7qtltdIXh/Q0/9GKYuP8A3LAgsYC5REBERAREQEREBERAREQEREBERAREQFDa36W+y2SaWvOulsfF7+az4mp4AqWnmaxrnvIa1oLnE5AAVJPUtE6261S25/O5sTXExsApQHAOdvfd7KkDbUMTVmX7OJp25xRcnGdvKT8xp6m8q79KjgKYdC9pH0jbHx5R3EuoG9jRUfnK8SPn4w+izWo4Pf48U7vC3WsRAc2847zQADfTP6bFlRMqQPHFV7SVovyOcMqgN6G5d/jBIWsvzvvjHaR/jxuNOw0oK0uEfq7x46sIivjx4y4U7M8ePGzgtYmty6l6NitlgDpRzgXtEmAewMPN524DYcKLAdYYbI7l2SutMjSDG1gc2IOFbj3m+Q4NJvANwvY8VTdV9NvANkLncm918MH43kNbd3moAo3Ko30W2tF6iPc0OnluEj0GAOpwLiaV6B1lQQ3k7sbyZZpK0cbrSc3EE8o7iKmnSHK5m1iC9I4htQAXEEijaluIwHpHPeuY9Vi0AC1TgDAAXAABkAA3Bdxq24f/AC5+1vcg6asaeglLoo5o3lovUa4GgqAcssSFPm0N2ub2hQv3ef8A/bn7QuDq47ba5+0IjN0lpiOFpc5w4HMHoH4ugddM1javWN1XWiUFrnijGnNjCS43v63ON49Q2Lvo/VyGJ3KG9JJ68hvEdAyUwqCIiAiIgIiICIiAiIgIiICIiAiIgIiIIjWzRL7XZZLPHJyZeAKkVBAIJaabDSnfkvn206LlhtT4pJWvZETfLC4gltbzQSBkRTLgvoXWfSwslllnObW80b3OwYKbcSF8/VN3nElzyXOJzNTUk9LsepFheJqTmTX+/Yufr4p9E+i4+vjwPphp3iFajeCK7qg+PGNTIpgcwSD1YePFbTXb0ePB+kFpiK7K/cecP1Y/OvitdRmsLx48fXknDx4/z1ng+PHj5rpKVUdWuxqCRTEEGhFMQQRkeK+ttBF5s0BlJdIYo75OBLrgvE8a1XzZ5P8AV4W62RQP9CpdJhXmMxcKf1YNrsvVX1CgIiICIiAiIgIiICIiAiIgIiICIiAiIgIiICIiAiLztEwYxz3mjWguJ3BoqT2INYeV7S1+SGxtODf9WSm81EYJ6Lxp0devSa1PRTo2LJ0lpB1olltDs5XEgY4N2DHc0Ad2Qxvos1qOe9cU8ePp3c18ePr393R0bjn8lFeRPjx4/tGacjwY7pafmPHyzEqvKaIObddiPiDsI8beithVcihc9zWMFXOcGtG8uNAK9NPGV41d1Yj5Qh45S60lx2E5AAdJwUZq1ou7OZa1bGxzhvvO5jOB9IuB/pWyNQrFee0kek++fyxZfvICrK36r6oWaw1fCz/Vc2695JcaYEtFfRbUDAbhWtFYERVBERAREQEREBERAREQEREBERAREQEREBERAREQFRfK3pfkrK2ztPPtDqHgxlC/DjzW/q6jelofXjTH2q3SvaeZH/pR7a3Cbx4VcXdg6AEEd24U71yVwB8l6wtqehYbdoItpXa0ZdYWXYrOJTHSRovtmOIwaYzEGVx2h5PZmsKV1W1yy+dDiriPA+PG349/B8ePHzrzXx48fGnUgnACpNABxOQ8f4ipewMuw8ZX16Qwljf3cotr6jWK61ztjQ2MdQvPPWSOxa6ssI5Zrc2wtGOw8mKV63Y9a2/oKy8lBG0+lS878zzed8TTqWmaz0RFUEREBERAREQEREBERAREQEREBERAREQEREBERBAa86Z+yWOWRpo8i5H+Z+APCmfUtMt0G9tkFqJAZeIu43jiGNI3kuJbTgt2a06vMt0QikcWlrrzXDGhoW5HPAlQVo1Tl+z/AGYtgni3OLoj6V4EEBwBDsRxRY1BEbwvNqR0EZHHAjA8KL3gBBNVZbfqbaLO1zmwOETbzua5sl0CrnEuMgc7bjReZ1Ztd2+yMSNNaOje2QGmeLSVldVWfRLH1xIBNTTPOuB2eOFPeUgAMaKAUHRTIeP8Sk+jpmf7kEjelh+A2rCfG3aKccvmgwvHjx/amZoWOswccowZOttLn7yxeEsOBumo8ePGOfo5t2B79sj7o/LGKnqLnfsSKs2p1h5V4r+OQA/lYL7+0YLbionk1sNA6QjIBo6XYu+AHar2tM0RERBERAREQEREBERAREQEREBERAREQEREBERAREQEREFW8p2kOR0dOQaGS7DnTCZwY814MLj1LSujNIWizNDbPM+NlSQ1oa4c51cyK4k7+xfRWkLBHPGYpmB7Dm08MjwPEKpWvyX2J2LOUjO9rgf+QKDXdk8oduYacq1w3OY691uc5/yUjF5S3n/1NjheN/Ne478HBgb8VOWryTeytTuAey98b39lC2vyWWwVuugkGznFp7LgA7UHFr1w0fJGS7R92T8ILrgJy9JlQABU0rsoqjatME1F4NjbW4AWVaCS4jIAmpJrnjtUvbNQ7dHnZnHPFjmuz3BpJVc0nq/bHuEUdkmqafgduA3INp+RDWOS0wvgdCAyHHlr5c55eTdDmkZ0Gdfw5LZ6qXky1ZOj7E2OQASvJfJTGhOAbXbQDtJVtQEREBERAREQEREBERAREQEREBERAREQEREBERAREQEREBERAREQEREBERAREQEREBERAREQEREBERAREQEREBERAREQEREBERB//9k="/>
          <p:cNvSpPr>
            <a:spLocks noChangeAspect="1" noChangeArrowheads="1"/>
          </p:cNvSpPr>
          <p:nvPr/>
        </p:nvSpPr>
        <p:spPr bwMode="auto">
          <a:xfrm>
            <a:off x="63500" y="-38417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0"/>
            <a:ext cx="8229600" cy="1295400"/>
          </a:xfrm>
        </p:spPr>
        <p:txBody>
          <a:bodyPr/>
          <a:lstStyle/>
          <a:p>
            <a:r>
              <a:rPr lang="en-US" b="1" u="sng" dirty="0" smtClean="0"/>
              <a:t>Sleep and Sports Injuries</a:t>
            </a:r>
          </a:p>
        </p:txBody>
      </p:sp>
      <p:sp>
        <p:nvSpPr>
          <p:cNvPr id="21507" name="Content Placeholder 2"/>
          <p:cNvSpPr>
            <a:spLocks noGrp="1"/>
          </p:cNvSpPr>
          <p:nvPr>
            <p:ph idx="1"/>
          </p:nvPr>
        </p:nvSpPr>
        <p:spPr>
          <a:xfrm>
            <a:off x="228600" y="1219200"/>
            <a:ext cx="8534400" cy="5638800"/>
          </a:xfrm>
        </p:spPr>
        <p:txBody>
          <a:bodyPr/>
          <a:lstStyle/>
          <a:p>
            <a:pPr algn="ctr">
              <a:buFont typeface="Arial" charset="0"/>
              <a:buNone/>
            </a:pPr>
            <a:r>
              <a:rPr lang="en-US" sz="2800" i="1" dirty="0" smtClean="0"/>
              <a:t>Research presented by Dr. Matthew </a:t>
            </a:r>
            <a:r>
              <a:rPr lang="en-US" sz="2800" i="1" dirty="0" err="1" smtClean="0"/>
              <a:t>Milewski</a:t>
            </a:r>
            <a:r>
              <a:rPr lang="en-US" sz="2800" i="1" dirty="0" smtClean="0"/>
              <a:t> at the American Academy of Pediatrics Conference, Oct 2012: </a:t>
            </a:r>
          </a:p>
          <a:p>
            <a:pPr algn="ctr">
              <a:buFont typeface="Arial" charset="0"/>
              <a:buNone/>
            </a:pPr>
            <a:r>
              <a:rPr lang="en-US" sz="2800" dirty="0" smtClean="0"/>
              <a:t>	</a:t>
            </a:r>
          </a:p>
          <a:p>
            <a:pPr algn="ctr">
              <a:buFont typeface="Arial" charset="0"/>
              <a:buNone/>
            </a:pPr>
            <a:endParaRPr lang="en-US" sz="2800" dirty="0" smtClean="0"/>
          </a:p>
          <a:p>
            <a:pPr algn="ctr">
              <a:buFont typeface="Arial" charset="0"/>
              <a:buNone/>
            </a:pPr>
            <a:r>
              <a:rPr lang="en-US" sz="2800" dirty="0" smtClean="0"/>
              <a:t>68% fewer sports injuries among teens with more sleep than their peers</a:t>
            </a:r>
          </a:p>
          <a:p>
            <a:pPr algn="ctr">
              <a:buFont typeface="Arial" charset="0"/>
              <a:buNone/>
            </a:pPr>
            <a:endParaRPr lang="en-US" sz="2800" dirty="0" smtClean="0"/>
          </a:p>
          <a:p>
            <a:pPr algn="ctr">
              <a:buNone/>
            </a:pPr>
            <a:r>
              <a:rPr lang="en-US" sz="2800" b="1" i="1" dirty="0" smtClean="0"/>
              <a:t>“We were surprised to find that sleep played such an important role in athletic injury.” </a:t>
            </a:r>
            <a:r>
              <a:rPr lang="en-US" sz="2400" dirty="0" smtClean="0"/>
              <a:t>(</a:t>
            </a:r>
            <a:r>
              <a:rPr lang="en-US" sz="2400" dirty="0" err="1" smtClean="0"/>
              <a:t>Milewski</a:t>
            </a:r>
            <a:r>
              <a:rPr lang="en-US" sz="2400" dirty="0" smtClean="0"/>
              <a:t> interview)</a:t>
            </a:r>
          </a:p>
          <a:p>
            <a:pPr algn="ctr">
              <a:buFont typeface="Arial" charset="0"/>
              <a:buNone/>
            </a:pPr>
            <a:endParaRPr lang="en-US" sz="2800" dirty="0" smtClean="0"/>
          </a:p>
          <a:p>
            <a:pPr algn="ctr">
              <a:buFont typeface="Arial" charset="0"/>
              <a:buNone/>
            </a:pPr>
            <a:endParaRPr lang="en-US" sz="28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676400"/>
            <a:ext cx="8686800" cy="5181600"/>
          </a:xfrm>
        </p:spPr>
        <p:txBody>
          <a:bodyPr>
            <a:normAutofit/>
          </a:bodyPr>
          <a:lstStyle/>
          <a:p>
            <a:r>
              <a:rPr lang="en-US" sz="2800" dirty="0" err="1" smtClean="0"/>
              <a:t>Chorney</a:t>
            </a:r>
            <a:r>
              <a:rPr lang="en-US" sz="2800" dirty="0" smtClean="0"/>
              <a:t> et al, 2008 Literature Review - ‘The Interplay of Sleep Disturbance, Anxiety, and Depression in Children’:</a:t>
            </a:r>
          </a:p>
          <a:p>
            <a:pPr>
              <a:buNone/>
            </a:pPr>
            <a:r>
              <a:rPr lang="en-US" sz="2800" dirty="0" smtClean="0"/>
              <a:t>		</a:t>
            </a:r>
          </a:p>
          <a:p>
            <a:pPr>
              <a:buNone/>
            </a:pPr>
            <a:r>
              <a:rPr lang="en-US" sz="2800" dirty="0" smtClean="0"/>
              <a:t>		</a:t>
            </a:r>
            <a:r>
              <a:rPr lang="en-US" sz="2800" b="1" dirty="0" smtClean="0"/>
              <a:t>“</a:t>
            </a:r>
            <a:r>
              <a:rPr lang="en-US" sz="2800" b="1" i="1" dirty="0" smtClean="0"/>
              <a:t>As our empirical base expands, we should seek to disseminate the knowledge gained in effort to arm parents and frontline practitioners with tools to screen for potential problems and strategies to optimize sleep. Such efforts may go a long way toward minimizing long term dysfunction and improving the quality of lives of countless children and their families.”  </a:t>
            </a:r>
            <a:r>
              <a:rPr lang="en-US" sz="2800" i="1" dirty="0" smtClean="0"/>
              <a:t>(pg 355)</a:t>
            </a:r>
          </a:p>
        </p:txBody>
      </p:sp>
      <p:sp>
        <p:nvSpPr>
          <p:cNvPr id="6" name="Title 1"/>
          <p:cNvSpPr txBox="1">
            <a:spLocks/>
          </p:cNvSpPr>
          <p:nvPr/>
        </p:nvSpPr>
        <p:spPr bwMode="auto">
          <a:xfrm>
            <a:off x="0" y="0"/>
            <a:ext cx="8915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400" b="1" i="0" u="sng" strike="noStrike" kern="1200" cap="none" spc="0" normalizeH="0" baseline="0" noProof="0" dirty="0" smtClean="0">
                <a:ln>
                  <a:noFill/>
                </a:ln>
                <a:solidFill>
                  <a:schemeClr val="tx1"/>
                </a:solidFill>
                <a:effectLst/>
                <a:uLnTx/>
                <a:uFillTx/>
                <a:latin typeface="+mj-lt"/>
                <a:ea typeface="+mj-ea"/>
                <a:cs typeface="+mj-cs"/>
              </a:rPr>
              <a:t>Sleep and Mental Health</a:t>
            </a:r>
            <a:endParaRPr kumimoji="0" lang="en-US" sz="4400" b="1" i="0" u="sng"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pPr algn="ctr"/>
            <a:r>
              <a:rPr lang="en-US" b="1" u="sng" dirty="0" smtClean="0"/>
              <a:t>Sleep and Dietary Choices</a:t>
            </a:r>
            <a:endParaRPr lang="en-US" b="1" u="sng" dirty="0"/>
          </a:p>
        </p:txBody>
      </p:sp>
      <p:sp>
        <p:nvSpPr>
          <p:cNvPr id="3" name="Content Placeholder 2"/>
          <p:cNvSpPr>
            <a:spLocks noGrp="1"/>
          </p:cNvSpPr>
          <p:nvPr>
            <p:ph idx="1"/>
          </p:nvPr>
        </p:nvSpPr>
        <p:spPr>
          <a:xfrm>
            <a:off x="0" y="1524000"/>
            <a:ext cx="8991600" cy="4953000"/>
          </a:xfrm>
        </p:spPr>
        <p:txBody>
          <a:bodyPr>
            <a:normAutofit fontScale="85000" lnSpcReduction="20000"/>
          </a:bodyPr>
          <a:lstStyle/>
          <a:p>
            <a:r>
              <a:rPr lang="en-US" dirty="0" smtClean="0"/>
              <a:t>13,284 teens surveyed.  Teens who slept less than 7 hours per night (compared to teens who slept more) were:</a:t>
            </a:r>
          </a:p>
          <a:p>
            <a:endParaRPr lang="en-US" dirty="0" smtClean="0"/>
          </a:p>
          <a:p>
            <a:pPr lvl="1"/>
            <a:r>
              <a:rPr lang="en-US" dirty="0" smtClean="0"/>
              <a:t>More likely to consume fast food two or more times per week</a:t>
            </a:r>
          </a:p>
          <a:p>
            <a:pPr lvl="1"/>
            <a:r>
              <a:rPr lang="en-US" dirty="0" smtClean="0"/>
              <a:t>Less likely to consume fruits and vegetables</a:t>
            </a:r>
          </a:p>
          <a:p>
            <a:pPr lvl="1"/>
            <a:r>
              <a:rPr lang="en-US" dirty="0" smtClean="0"/>
              <a:t>Despite race, gender, SES, physical activity and family structure</a:t>
            </a:r>
          </a:p>
          <a:p>
            <a:pPr>
              <a:buNone/>
            </a:pPr>
            <a:endParaRPr lang="en-US" dirty="0" smtClean="0"/>
          </a:p>
          <a:p>
            <a:pPr algn="ctr">
              <a:buNone/>
            </a:pPr>
            <a:r>
              <a:rPr lang="en-US" dirty="0" smtClean="0"/>
              <a:t>	</a:t>
            </a:r>
            <a:r>
              <a:rPr lang="en-US" b="1" i="1" dirty="0" smtClean="0"/>
              <a:t>“…we need to start thinking about how to </a:t>
            </a:r>
          </a:p>
          <a:p>
            <a:pPr algn="ctr">
              <a:buNone/>
            </a:pPr>
            <a:r>
              <a:rPr lang="en-US" b="1" i="1" dirty="0" smtClean="0"/>
              <a:t>more actively incorporate sleep hygiene education into</a:t>
            </a:r>
          </a:p>
          <a:p>
            <a:pPr algn="ctr">
              <a:buNone/>
            </a:pPr>
            <a:r>
              <a:rPr lang="en-US" b="1" i="1" dirty="0" smtClean="0"/>
              <a:t> obesity prevention and health promotion interventions.” </a:t>
            </a:r>
          </a:p>
          <a:p>
            <a:pPr algn="r">
              <a:buNone/>
            </a:pPr>
            <a:r>
              <a:rPr lang="en-US" sz="2300" dirty="0" smtClean="0"/>
              <a:t>-Lead researcher Dr. Lauren Hale,</a:t>
            </a:r>
          </a:p>
          <a:p>
            <a:pPr algn="r">
              <a:buNone/>
            </a:pPr>
            <a:r>
              <a:rPr lang="en-US" sz="2300" dirty="0" smtClean="0"/>
              <a:t> Stony Brook Medicine Press Release,  June 20, 2013</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0"/>
            <a:ext cx="8229600" cy="1295400"/>
          </a:xfrm>
        </p:spPr>
        <p:txBody>
          <a:bodyPr/>
          <a:lstStyle/>
          <a:p>
            <a:pPr algn="ctr"/>
            <a:r>
              <a:rPr lang="en-US" b="1" u="sng" dirty="0" smtClean="0"/>
              <a:t>Sleep and Insulin Resistance</a:t>
            </a:r>
          </a:p>
        </p:txBody>
      </p:sp>
      <p:sp>
        <p:nvSpPr>
          <p:cNvPr id="19459" name="Content Placeholder 2"/>
          <p:cNvSpPr>
            <a:spLocks noGrp="1"/>
          </p:cNvSpPr>
          <p:nvPr>
            <p:ph idx="1"/>
          </p:nvPr>
        </p:nvSpPr>
        <p:spPr>
          <a:xfrm>
            <a:off x="228600" y="1524000"/>
            <a:ext cx="8686800" cy="5334000"/>
          </a:xfrm>
        </p:spPr>
        <p:txBody>
          <a:bodyPr>
            <a:normAutofit/>
          </a:bodyPr>
          <a:lstStyle/>
          <a:p>
            <a:pPr>
              <a:buNone/>
            </a:pPr>
            <a:r>
              <a:rPr lang="en-US" sz="2800" dirty="0" smtClean="0"/>
              <a:t>Matthews et al, 2012:</a:t>
            </a:r>
          </a:p>
          <a:p>
            <a:pPr>
              <a:buNone/>
            </a:pPr>
            <a:endParaRPr lang="en-US" sz="2800" i="1" dirty="0" smtClean="0"/>
          </a:p>
          <a:p>
            <a:pPr>
              <a:buNone/>
            </a:pPr>
            <a:r>
              <a:rPr lang="en-US" sz="2800" i="1" dirty="0" smtClean="0"/>
              <a:t>245 healthy white and black adolescents:</a:t>
            </a:r>
            <a:endParaRPr lang="en-US" sz="2800" dirty="0" smtClean="0"/>
          </a:p>
          <a:p>
            <a:r>
              <a:rPr lang="en-US" sz="2800" dirty="0" smtClean="0"/>
              <a:t>Elevated insulin resistance [HOMA-IR] associated with shorter sleep duration</a:t>
            </a:r>
          </a:p>
          <a:p>
            <a:r>
              <a:rPr lang="en-US" sz="2800" dirty="0" smtClean="0"/>
              <a:t>Findings were independent of age, race, gender and adiposity [obesity]</a:t>
            </a:r>
          </a:p>
          <a:p>
            <a:endParaRPr lang="en-US" sz="2800" i="1" dirty="0" smtClean="0"/>
          </a:p>
          <a:p>
            <a:pPr algn="ctr">
              <a:buFont typeface="Arial" charset="0"/>
              <a:buNone/>
            </a:pPr>
            <a:r>
              <a:rPr lang="en-US" sz="2800" i="1" dirty="0" smtClean="0"/>
              <a:t>	</a:t>
            </a:r>
            <a:r>
              <a:rPr lang="en-US" sz="2800" b="1" i="1" dirty="0" smtClean="0"/>
              <a:t>“…interventions designed to extend sleep in short sleepers may be beneficial for metabolic health in adolescence and beyond.”  </a:t>
            </a:r>
            <a:r>
              <a:rPr lang="en-US" sz="2200" i="1" dirty="0" smtClean="0"/>
              <a:t>(pg 1357)</a:t>
            </a:r>
          </a:p>
          <a:p>
            <a:pPr algn="ctr">
              <a:buFont typeface="Arial" charset="0"/>
              <a:buNone/>
            </a:pPr>
            <a:endParaRPr lang="en-US" sz="2800" dirty="0" smtClean="0"/>
          </a:p>
          <a:p>
            <a:pPr algn="ctr">
              <a:buFont typeface="Arial" charset="0"/>
              <a:buNone/>
            </a:pPr>
            <a:endParaRPr lang="en-US" sz="2800" dirty="0" smtClean="0"/>
          </a:p>
          <a:p>
            <a:pPr algn="ctr">
              <a:buFont typeface="Arial" charset="0"/>
              <a:buNone/>
            </a:pPr>
            <a:endParaRPr lang="en-US" sz="2800" dirty="0" smtClean="0"/>
          </a:p>
          <a:p>
            <a:pPr algn="ctr">
              <a:buFont typeface="Arial" charset="0"/>
              <a:buNone/>
            </a:pPr>
            <a:endParaRPr lang="en-US" sz="28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u="sng" dirty="0" smtClean="0"/>
              <a:t>Sleep and Pedestrian Safety</a:t>
            </a:r>
            <a:endParaRPr lang="en-US" b="1" u="sng" dirty="0"/>
          </a:p>
        </p:txBody>
      </p:sp>
      <p:sp>
        <p:nvSpPr>
          <p:cNvPr id="3" name="Content Placeholder 2"/>
          <p:cNvSpPr>
            <a:spLocks noGrp="1"/>
          </p:cNvSpPr>
          <p:nvPr>
            <p:ph idx="1"/>
          </p:nvPr>
        </p:nvSpPr>
        <p:spPr>
          <a:xfrm>
            <a:off x="457200" y="1676400"/>
            <a:ext cx="8382000" cy="4267200"/>
          </a:xfrm>
        </p:spPr>
        <p:txBody>
          <a:bodyPr/>
          <a:lstStyle/>
          <a:p>
            <a:pPr>
              <a:buNone/>
            </a:pPr>
            <a:r>
              <a:rPr lang="en-US" dirty="0" smtClean="0"/>
              <a:t>Study by Davis et al (2013) of 14 and 15 yr olds:</a:t>
            </a:r>
          </a:p>
          <a:p>
            <a:r>
              <a:rPr lang="en-US" dirty="0" smtClean="0"/>
              <a:t>50% increase in ‘hits’ or ‘close calls’ in virtual reality cross-walks when sleep-restricted (4hrs)</a:t>
            </a:r>
          </a:p>
          <a:p>
            <a:pPr algn="ctr">
              <a:buNone/>
            </a:pPr>
            <a:r>
              <a:rPr lang="en-US" b="1" u="sng" dirty="0" smtClean="0"/>
              <a:t>Researchers’ Recommendations:</a:t>
            </a:r>
          </a:p>
          <a:p>
            <a:pPr>
              <a:buNone/>
            </a:pPr>
            <a:r>
              <a:rPr lang="en-US" b="1" i="1" dirty="0" smtClean="0"/>
              <a:t>1. Explore policies regarding school start times</a:t>
            </a:r>
          </a:p>
          <a:p>
            <a:pPr>
              <a:buNone/>
            </a:pPr>
            <a:r>
              <a:rPr lang="en-US" b="1" i="1" dirty="0" smtClean="0"/>
              <a:t>2. Better sleep hygiene education</a:t>
            </a:r>
          </a:p>
          <a:p>
            <a:pPr>
              <a:buNone/>
            </a:pPr>
            <a:r>
              <a:rPr lang="en-US" b="1" i="1" dirty="0" smtClean="0"/>
              <a:t>3. Better parent education</a:t>
            </a:r>
            <a:endParaRPr lang="en-US" b="1" i="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7988</TotalTime>
  <Words>830</Words>
  <Application>Microsoft Office PowerPoint</Application>
  <PresentationFormat>On-screen Show (4:3)</PresentationFormat>
  <Paragraphs>239</Paragraphs>
  <Slides>29</Slides>
  <Notes>20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School Start Times</vt:lpstr>
      <vt:lpstr>Adolescent Sleep Needs</vt:lpstr>
      <vt:lpstr>Slide 3</vt:lpstr>
      <vt:lpstr>Sleep and Weapons  (Analysis of 2009 YRBS data, N=14,782)</vt:lpstr>
      <vt:lpstr>Sleep and Sports Injuries</vt:lpstr>
      <vt:lpstr>Slide 6</vt:lpstr>
      <vt:lpstr>Sleep and Dietary Choices</vt:lpstr>
      <vt:lpstr>Sleep and Insulin Resistance</vt:lpstr>
      <vt:lpstr>Sleep and Pedestrian Safety</vt:lpstr>
      <vt:lpstr>Sleep and Grades  Study of 6,165 US Air Force Academy cadets over 4 years. (Carrell et al, 2011)</vt:lpstr>
      <vt:lpstr>Disparity and School Start Time</vt:lpstr>
      <vt:lpstr>Melatonin Shift in Adolescence</vt:lpstr>
      <vt:lpstr>Minnesota Medical Association</vt:lpstr>
      <vt:lpstr>Slide 14</vt:lpstr>
      <vt:lpstr>The Brookings Institute’s Hamilton Project  Policy Brief 2011-08:  ‘Organizing Schools to Improve Student Achievement’</vt:lpstr>
      <vt:lpstr>So what do the experts say?</vt:lpstr>
      <vt:lpstr>In 1997…</vt:lpstr>
      <vt:lpstr>In a study 4 years later:</vt:lpstr>
      <vt:lpstr>Benefits of Later Start Times</vt:lpstr>
      <vt:lpstr>Benefits of Later Start Times</vt:lpstr>
      <vt:lpstr>Rhode Island Comparison:</vt:lpstr>
      <vt:lpstr>Auto Accidents: Minnesota</vt:lpstr>
      <vt:lpstr>Auto Accidents: Wyoming</vt:lpstr>
      <vt:lpstr>Wilton, Connecticut</vt:lpstr>
      <vt:lpstr>In Wilton, Connecticut ‘a self-described sports town’:</vt:lpstr>
      <vt:lpstr>St. George’s School, RI</vt:lpstr>
      <vt:lpstr>Fayette County, Kentucky</vt:lpstr>
      <vt:lpstr>Hudson, OH</vt:lpstr>
      <vt:lpstr>Short-Term Recommendations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Start-Time Adjustment Research</dc:title>
  <dc:creator>Stacy Simera</dc:creator>
  <cp:lastModifiedBy>SSimera</cp:lastModifiedBy>
  <cp:revision>543</cp:revision>
  <dcterms:created xsi:type="dcterms:W3CDTF">2010-07-15T01:42:01Z</dcterms:created>
  <dcterms:modified xsi:type="dcterms:W3CDTF">2014-09-11T15:17:09Z</dcterms:modified>
</cp:coreProperties>
</file>