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70"/>
  </p:notesMasterIdLst>
  <p:sldIdLst>
    <p:sldId id="584" r:id="rId2"/>
    <p:sldId id="586" r:id="rId3"/>
    <p:sldId id="587" r:id="rId4"/>
    <p:sldId id="588" r:id="rId5"/>
    <p:sldId id="589" r:id="rId6"/>
    <p:sldId id="590" r:id="rId7"/>
    <p:sldId id="591" r:id="rId8"/>
    <p:sldId id="592" r:id="rId9"/>
    <p:sldId id="593" r:id="rId10"/>
    <p:sldId id="594" r:id="rId11"/>
    <p:sldId id="595" r:id="rId12"/>
    <p:sldId id="596" r:id="rId13"/>
    <p:sldId id="597" r:id="rId14"/>
    <p:sldId id="551" r:id="rId15"/>
    <p:sldId id="548" r:id="rId16"/>
    <p:sldId id="568" r:id="rId17"/>
    <p:sldId id="531" r:id="rId18"/>
    <p:sldId id="567" r:id="rId19"/>
    <p:sldId id="545" r:id="rId20"/>
    <p:sldId id="556" r:id="rId21"/>
    <p:sldId id="574" r:id="rId22"/>
    <p:sldId id="448" r:id="rId23"/>
    <p:sldId id="566" r:id="rId24"/>
    <p:sldId id="561" r:id="rId25"/>
    <p:sldId id="562" r:id="rId26"/>
    <p:sldId id="439" r:id="rId27"/>
    <p:sldId id="478" r:id="rId28"/>
    <p:sldId id="479" r:id="rId29"/>
    <p:sldId id="576" r:id="rId30"/>
    <p:sldId id="552" r:id="rId31"/>
    <p:sldId id="554" r:id="rId32"/>
    <p:sldId id="573" r:id="rId33"/>
    <p:sldId id="557" r:id="rId34"/>
    <p:sldId id="558" r:id="rId35"/>
    <p:sldId id="559" r:id="rId36"/>
    <p:sldId id="572" r:id="rId37"/>
    <p:sldId id="602" r:id="rId38"/>
    <p:sldId id="571" r:id="rId39"/>
    <p:sldId id="570" r:id="rId40"/>
    <p:sldId id="497" r:id="rId41"/>
    <p:sldId id="498" r:id="rId42"/>
    <p:sldId id="499" r:id="rId43"/>
    <p:sldId id="500" r:id="rId44"/>
    <p:sldId id="501" r:id="rId45"/>
    <p:sldId id="541" r:id="rId46"/>
    <p:sldId id="542" r:id="rId47"/>
    <p:sldId id="539" r:id="rId48"/>
    <p:sldId id="535" r:id="rId49"/>
    <p:sldId id="536" r:id="rId50"/>
    <p:sldId id="382" r:id="rId51"/>
    <p:sldId id="390" r:id="rId52"/>
    <p:sldId id="391" r:id="rId53"/>
    <p:sldId id="392" r:id="rId54"/>
    <p:sldId id="383" r:id="rId55"/>
    <p:sldId id="408" r:id="rId56"/>
    <p:sldId id="409" r:id="rId57"/>
    <p:sldId id="410" r:id="rId58"/>
    <p:sldId id="537" r:id="rId59"/>
    <p:sldId id="538" r:id="rId60"/>
    <p:sldId id="466" r:id="rId61"/>
    <p:sldId id="543" r:id="rId62"/>
    <p:sldId id="601" r:id="rId63"/>
    <p:sldId id="533" r:id="rId64"/>
    <p:sldId id="598" r:id="rId65"/>
    <p:sldId id="582" r:id="rId66"/>
    <p:sldId id="583" r:id="rId67"/>
    <p:sldId id="458" r:id="rId68"/>
    <p:sldId id="600"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CC"/>
    <a:srgbClr val="FFE5EE"/>
    <a:srgbClr val="FEBAD2"/>
    <a:srgbClr val="BEEFFA"/>
    <a:srgbClr val="BAD9FE"/>
    <a:srgbClr val="A3E0FF"/>
    <a:srgbClr val="CAFDFE"/>
    <a:srgbClr val="429F33"/>
    <a:srgbClr val="449BA2"/>
    <a:srgbClr val="449B9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16" autoAdjust="0"/>
    <p:restoredTop sz="94611"/>
  </p:normalViewPr>
  <p:slideViewPr>
    <p:cSldViewPr snapToGrid="0" snapToObjects="1">
      <p:cViewPr>
        <p:scale>
          <a:sx n="100" d="100"/>
          <a:sy n="100" d="100"/>
        </p:scale>
        <p:origin x="-1686" y="-180"/>
      </p:cViewPr>
      <p:guideLst>
        <p:guide orient="horz" pos="2160"/>
        <p:guide pos="2880"/>
      </p:guideLst>
    </p:cSldViewPr>
  </p:slideViewPr>
  <p:notesTextViewPr>
    <p:cViewPr>
      <p:scale>
        <a:sx n="1" d="1"/>
        <a:sy n="1" d="1"/>
      </p:scale>
      <p:origin x="0" y="0"/>
    </p:cViewPr>
  </p:notesTextViewPr>
  <p:sorterViewPr>
    <p:cViewPr>
      <p:scale>
        <a:sx n="44" d="100"/>
        <a:sy n="44"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plotArea>
      <c:layout/>
      <c:pieChart>
        <c:varyColors val="1"/>
        <c:firstSliceAng val="0"/>
      </c:pieChart>
    </c:plotArea>
    <c:legend>
      <c:legendPos val="r"/>
      <c:layout>
        <c:manualLayout>
          <c:xMode val="edge"/>
          <c:yMode val="edge"/>
          <c:x val="0.60378586297402959"/>
          <c:y val="0.1726003302006604"/>
          <c:w val="0.26743857837442742"/>
          <c:h val="9.9838837591344265E-2"/>
        </c:manualLayout>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hart>
    <c:title/>
    <c:plotArea>
      <c:layout/>
      <c:pieChart>
        <c:varyColors val="1"/>
        <c:ser>
          <c:idx val="0"/>
          <c:order val="0"/>
          <c:tx>
            <c:strRef>
              <c:f>Sheet1!$B$1</c:f>
              <c:strCache>
                <c:ptCount val="1"/>
                <c:pt idx="0">
                  <c:v>Males</c:v>
                </c:pt>
              </c:strCache>
            </c:strRef>
          </c:tx>
          <c:explosion val="3"/>
          <c:cat>
            <c:strRef>
              <c:f>Sheet1!$A$2:$A$5</c:f>
              <c:strCache>
                <c:ptCount val="1"/>
                <c:pt idx="0">
                  <c:v>8.0 - 9.4%</c:v>
                </c:pt>
              </c:strCache>
            </c:strRef>
          </c:cat>
          <c:val>
            <c:numRef>
              <c:f>Sheet1!$B$2:$B$5</c:f>
              <c:numCache>
                <c:formatCode>General</c:formatCode>
                <c:ptCount val="4"/>
                <c:pt idx="0">
                  <c:v>9.4</c:v>
                </c:pt>
                <c:pt idx="1">
                  <c:v>90.6</c:v>
                </c:pt>
              </c:numCache>
            </c:numRef>
          </c:val>
        </c:ser>
        <c:firstSliceAng val="0"/>
      </c:pieChart>
    </c:plotArea>
    <c:legend>
      <c:legendPos val="r"/>
      <c:legendEntry>
        <c:idx val="1"/>
        <c:delete val="1"/>
      </c:legendEntry>
      <c:legendEntry>
        <c:idx val="2"/>
        <c:delete val="1"/>
      </c:legendEntry>
      <c:legendEntry>
        <c:idx val="3"/>
        <c:delete val="1"/>
      </c:legendEntry>
      <c:layout>
        <c:manualLayout>
          <c:xMode val="edge"/>
          <c:yMode val="edge"/>
          <c:x val="0.5554525836227735"/>
          <c:y val="0.17687967723042883"/>
          <c:w val="0.31382841424607505"/>
          <c:h val="9.6372211286089193E-2"/>
        </c:manualLayout>
      </c:layout>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6"/>
  <c:chart>
    <c:title/>
    <c:plotArea>
      <c:layout/>
      <c:pieChart>
        <c:varyColors val="1"/>
        <c:ser>
          <c:idx val="0"/>
          <c:order val="0"/>
          <c:tx>
            <c:strRef>
              <c:f>Sheet1!$B$1</c:f>
              <c:strCache>
                <c:ptCount val="1"/>
                <c:pt idx="0">
                  <c:v>Females</c:v>
                </c:pt>
              </c:strCache>
            </c:strRef>
          </c:tx>
          <c:explosion val="4"/>
          <c:cat>
            <c:strRef>
              <c:f>Sheet1!$A$2:$A$5</c:f>
              <c:strCache>
                <c:ptCount val="1"/>
                <c:pt idx="0">
                  <c:v>6.2 - 7.7%</c:v>
                </c:pt>
              </c:strCache>
            </c:strRef>
          </c:cat>
          <c:val>
            <c:numRef>
              <c:f>Sheet1!$B$2:$B$5</c:f>
              <c:numCache>
                <c:formatCode>General</c:formatCode>
                <c:ptCount val="4"/>
                <c:pt idx="0">
                  <c:v>7.7</c:v>
                </c:pt>
                <c:pt idx="1">
                  <c:v>91.3</c:v>
                </c:pt>
              </c:numCache>
            </c:numRef>
          </c:val>
        </c:ser>
        <c:firstSliceAng val="0"/>
      </c:pieChart>
    </c:plotArea>
    <c:legend>
      <c:legendPos val="r"/>
      <c:legendEntry>
        <c:idx val="1"/>
        <c:delete val="1"/>
      </c:legendEntry>
      <c:legendEntry>
        <c:idx val="2"/>
        <c:delete val="1"/>
      </c:legendEntry>
      <c:legendEntry>
        <c:idx val="3"/>
        <c:delete val="1"/>
      </c:legendEntry>
      <c:layout>
        <c:manualLayout>
          <c:xMode val="edge"/>
          <c:yMode val="edge"/>
          <c:x val="0.54205745115193937"/>
          <c:y val="0.1726003302006604"/>
          <c:w val="0.3291669096918467"/>
          <c:h val="9.9838837591344265E-2"/>
        </c:manualLayout>
      </c:layout>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CEBCAE-CA2F-43EC-AFEE-F9751D17B529}" type="doc">
      <dgm:prSet loTypeId="urn:microsoft.com/office/officeart/2005/8/layout/radial4" loCatId="relationship" qsTypeId="urn:microsoft.com/office/officeart/2005/8/quickstyle/3d3" qsCatId="3D" csTypeId="urn:microsoft.com/office/officeart/2005/8/colors/colorful4" csCatId="colorful" phldr="1"/>
      <dgm:spPr/>
      <dgm:t>
        <a:bodyPr/>
        <a:lstStyle/>
        <a:p>
          <a:endParaRPr lang="en-US"/>
        </a:p>
      </dgm:t>
    </dgm:pt>
    <dgm:pt modelId="{7885C762-5683-40BE-B383-34A48D257990}">
      <dgm:prSet phldrT="[Text]" custT="1"/>
      <dgm:spPr/>
      <dgm:t>
        <a:bodyPr/>
        <a:lstStyle/>
        <a:p>
          <a:r>
            <a:rPr lang="en-US" sz="3600" b="1" u="sng" dirty="0" smtClean="0">
              <a:solidFill>
                <a:schemeClr val="tx1"/>
              </a:solidFill>
            </a:rPr>
            <a:t>Conclusion</a:t>
          </a:r>
          <a:r>
            <a:rPr lang="en-US" sz="3600" b="1" dirty="0" smtClean="0">
              <a:solidFill>
                <a:schemeClr val="tx1"/>
              </a:solidFill>
            </a:rPr>
            <a:t>:</a:t>
          </a:r>
        </a:p>
        <a:p>
          <a:r>
            <a:rPr lang="en-US" sz="3600" b="1" dirty="0" smtClean="0">
              <a:solidFill>
                <a:schemeClr val="tx1"/>
              </a:solidFill>
            </a:rPr>
            <a:t>Smoking is bad.</a:t>
          </a:r>
          <a:endParaRPr lang="en-US" sz="3600" b="1" dirty="0">
            <a:solidFill>
              <a:schemeClr val="tx1"/>
            </a:solidFill>
          </a:endParaRPr>
        </a:p>
      </dgm:t>
    </dgm:pt>
    <dgm:pt modelId="{0A962B79-CBA8-4EA8-A2BD-764CFCE592B6}" type="parTrans" cxnId="{0710CFB5-41D3-4B9B-A9E1-621671741004}">
      <dgm:prSet/>
      <dgm:spPr/>
      <dgm:t>
        <a:bodyPr/>
        <a:lstStyle/>
        <a:p>
          <a:endParaRPr lang="en-US"/>
        </a:p>
      </dgm:t>
    </dgm:pt>
    <dgm:pt modelId="{1539BCB2-0716-4778-A6B1-99D84B71F31A}" type="sibTrans" cxnId="{0710CFB5-41D3-4B9B-A9E1-621671741004}">
      <dgm:prSet/>
      <dgm:spPr/>
      <dgm:t>
        <a:bodyPr/>
        <a:lstStyle/>
        <a:p>
          <a:endParaRPr lang="en-US"/>
        </a:p>
      </dgm:t>
    </dgm:pt>
    <dgm:pt modelId="{59B5B217-2293-4ED2-911F-05C7CB480636}">
      <dgm:prSet phldrT="[Text]"/>
      <dgm:spPr/>
      <dgm:t>
        <a:bodyPr/>
        <a:lstStyle/>
        <a:p>
          <a:pPr algn="ctr"/>
          <a:r>
            <a:rPr lang="en-US" dirty="0" err="1" smtClean="0">
              <a:solidFill>
                <a:schemeClr val="tx1"/>
              </a:solidFill>
            </a:rPr>
            <a:t>Correlational</a:t>
          </a:r>
          <a:r>
            <a:rPr lang="en-US" dirty="0" smtClean="0">
              <a:solidFill>
                <a:schemeClr val="tx1"/>
              </a:solidFill>
            </a:rPr>
            <a:t>                                                    Data   </a:t>
          </a:r>
          <a:endParaRPr lang="en-US" dirty="0">
            <a:solidFill>
              <a:schemeClr val="tx1"/>
            </a:solidFill>
          </a:endParaRPr>
        </a:p>
      </dgm:t>
    </dgm:pt>
    <dgm:pt modelId="{FB46D25A-C0B9-4E19-9730-17F728269F59}" type="parTrans" cxnId="{6277DCB9-99BD-42C8-B222-8D991237AC27}">
      <dgm:prSet/>
      <dgm:spPr/>
      <dgm:t>
        <a:bodyPr/>
        <a:lstStyle/>
        <a:p>
          <a:endParaRPr lang="en-US"/>
        </a:p>
      </dgm:t>
    </dgm:pt>
    <dgm:pt modelId="{E33DC37C-DDAA-4523-A920-45A40F46C26A}" type="sibTrans" cxnId="{6277DCB9-99BD-42C8-B222-8D991237AC27}">
      <dgm:prSet/>
      <dgm:spPr/>
      <dgm:t>
        <a:bodyPr/>
        <a:lstStyle/>
        <a:p>
          <a:endParaRPr lang="en-US"/>
        </a:p>
      </dgm:t>
    </dgm:pt>
    <dgm:pt modelId="{8913280E-EB40-47D5-A497-CDAF81402155}">
      <dgm:prSet phldrT="[Text]"/>
      <dgm:spPr/>
      <dgm:t>
        <a:bodyPr/>
        <a:lstStyle/>
        <a:p>
          <a:r>
            <a:rPr lang="en-US" dirty="0" smtClean="0">
              <a:solidFill>
                <a:schemeClr val="tx1"/>
              </a:solidFill>
            </a:rPr>
            <a:t>Observational Data</a:t>
          </a:r>
          <a:endParaRPr lang="en-US" dirty="0">
            <a:solidFill>
              <a:schemeClr val="tx1"/>
            </a:solidFill>
          </a:endParaRPr>
        </a:p>
      </dgm:t>
    </dgm:pt>
    <dgm:pt modelId="{02C29C1E-9EC2-428A-856E-20D4919E01FD}" type="parTrans" cxnId="{60CC8325-321D-420A-B285-A5BFA5AB33F8}">
      <dgm:prSet/>
      <dgm:spPr/>
      <dgm:t>
        <a:bodyPr/>
        <a:lstStyle/>
        <a:p>
          <a:endParaRPr lang="en-US"/>
        </a:p>
      </dgm:t>
    </dgm:pt>
    <dgm:pt modelId="{FC52BFA5-10C1-4016-A0E6-9A2BB3A6519B}" type="sibTrans" cxnId="{60CC8325-321D-420A-B285-A5BFA5AB33F8}">
      <dgm:prSet/>
      <dgm:spPr/>
      <dgm:t>
        <a:bodyPr/>
        <a:lstStyle/>
        <a:p>
          <a:endParaRPr lang="en-US"/>
        </a:p>
      </dgm:t>
    </dgm:pt>
    <dgm:pt modelId="{95E97F82-0D44-4B63-8DD7-79E50DD30A25}">
      <dgm:prSet phldrT="[Text]"/>
      <dgm:spPr/>
      <dgm:t>
        <a:bodyPr/>
        <a:lstStyle/>
        <a:p>
          <a:r>
            <a:rPr lang="en-US" dirty="0" smtClean="0">
              <a:solidFill>
                <a:schemeClr val="tx1"/>
              </a:solidFill>
            </a:rPr>
            <a:t>Experimental Data </a:t>
          </a:r>
          <a:endParaRPr lang="en-US" dirty="0">
            <a:solidFill>
              <a:schemeClr val="tx1"/>
            </a:solidFill>
          </a:endParaRPr>
        </a:p>
      </dgm:t>
    </dgm:pt>
    <dgm:pt modelId="{A582B148-A47A-49D8-8A57-3F322C9EDC7D}" type="parTrans" cxnId="{E76DD7F6-1D4A-4933-9021-7A3B2F0FCA08}">
      <dgm:prSet/>
      <dgm:spPr/>
      <dgm:t>
        <a:bodyPr/>
        <a:lstStyle/>
        <a:p>
          <a:endParaRPr lang="en-US"/>
        </a:p>
      </dgm:t>
    </dgm:pt>
    <dgm:pt modelId="{B173C4F0-23D9-4F23-994B-66D25C484028}" type="sibTrans" cxnId="{E76DD7F6-1D4A-4933-9021-7A3B2F0FCA08}">
      <dgm:prSet/>
      <dgm:spPr/>
      <dgm:t>
        <a:bodyPr/>
        <a:lstStyle/>
        <a:p>
          <a:endParaRPr lang="en-US"/>
        </a:p>
      </dgm:t>
    </dgm:pt>
    <dgm:pt modelId="{FFE805BF-D88B-43CD-835F-BBCA11879758}">
      <dgm:prSet phldrT="[Text]" custScaleX="176514" custScaleY="132746"/>
      <dgm:spPr/>
      <dgm:t>
        <a:bodyPr/>
        <a:lstStyle/>
        <a:p>
          <a:endParaRPr lang="en-US"/>
        </a:p>
      </dgm:t>
    </dgm:pt>
    <dgm:pt modelId="{2BADF4D4-DA5F-414A-9875-94FB08BD7619}" type="parTrans" cxnId="{1E1FC5A4-D456-4374-88DB-A8166BA6087B}">
      <dgm:prSet/>
      <dgm:spPr/>
      <dgm:t>
        <a:bodyPr/>
        <a:lstStyle/>
        <a:p>
          <a:endParaRPr lang="en-US"/>
        </a:p>
      </dgm:t>
    </dgm:pt>
    <dgm:pt modelId="{E568EB60-E5AE-4E4E-9B56-92E9A5EFDEF7}" type="sibTrans" cxnId="{1E1FC5A4-D456-4374-88DB-A8166BA6087B}">
      <dgm:prSet/>
      <dgm:spPr/>
      <dgm:t>
        <a:bodyPr/>
        <a:lstStyle/>
        <a:p>
          <a:endParaRPr lang="en-US"/>
        </a:p>
      </dgm:t>
    </dgm:pt>
    <dgm:pt modelId="{B9CE1426-51B1-49D2-B92A-CEC6A009323F}">
      <dgm:prSet phldrT="[Text]" custScaleX="176514" custScaleY="132746"/>
      <dgm:spPr/>
      <dgm:t>
        <a:bodyPr/>
        <a:lstStyle/>
        <a:p>
          <a:endParaRPr lang="en-US" dirty="0"/>
        </a:p>
      </dgm:t>
    </dgm:pt>
    <dgm:pt modelId="{6E03202C-091F-4F64-B099-9B0E67D52BBA}" type="parTrans" cxnId="{17DC8FB6-55CD-442D-9167-C01939EC4003}">
      <dgm:prSet/>
      <dgm:spPr/>
      <dgm:t>
        <a:bodyPr/>
        <a:lstStyle/>
        <a:p>
          <a:endParaRPr lang="en-US"/>
        </a:p>
      </dgm:t>
    </dgm:pt>
    <dgm:pt modelId="{A1C53B8C-F449-4AEF-B19A-791AB73CE576}" type="sibTrans" cxnId="{17DC8FB6-55CD-442D-9167-C01939EC4003}">
      <dgm:prSet/>
      <dgm:spPr/>
      <dgm:t>
        <a:bodyPr/>
        <a:lstStyle/>
        <a:p>
          <a:endParaRPr lang="en-US"/>
        </a:p>
      </dgm:t>
    </dgm:pt>
    <dgm:pt modelId="{562E2C6E-26F9-484B-A157-573A74459B46}">
      <dgm:prSet phldrT="[Text]" custScaleX="176514" custScaleY="132746"/>
      <dgm:spPr/>
      <dgm:t>
        <a:bodyPr/>
        <a:lstStyle/>
        <a:p>
          <a:endParaRPr lang="en-US"/>
        </a:p>
      </dgm:t>
    </dgm:pt>
    <dgm:pt modelId="{3F585101-0275-4CE3-A183-D576843495DA}" type="parTrans" cxnId="{F47948D9-0F9D-410F-86B0-E7F1540C69DF}">
      <dgm:prSet/>
      <dgm:spPr/>
      <dgm:t>
        <a:bodyPr/>
        <a:lstStyle/>
        <a:p>
          <a:endParaRPr lang="en-US"/>
        </a:p>
      </dgm:t>
    </dgm:pt>
    <dgm:pt modelId="{97673740-2524-476D-9657-B6C3AA3409B4}" type="sibTrans" cxnId="{F47948D9-0F9D-410F-86B0-E7F1540C69DF}">
      <dgm:prSet/>
      <dgm:spPr/>
      <dgm:t>
        <a:bodyPr/>
        <a:lstStyle/>
        <a:p>
          <a:endParaRPr lang="en-US"/>
        </a:p>
      </dgm:t>
    </dgm:pt>
    <dgm:pt modelId="{BE6BBABC-4681-4014-9A05-3ED7067178A1}" type="pres">
      <dgm:prSet presAssocID="{83CEBCAE-CA2F-43EC-AFEE-F9751D17B529}" presName="cycle" presStyleCnt="0">
        <dgm:presLayoutVars>
          <dgm:chMax val="1"/>
          <dgm:dir/>
          <dgm:animLvl val="ctr"/>
          <dgm:resizeHandles val="exact"/>
        </dgm:presLayoutVars>
      </dgm:prSet>
      <dgm:spPr/>
      <dgm:t>
        <a:bodyPr/>
        <a:lstStyle/>
        <a:p>
          <a:endParaRPr lang="en-US"/>
        </a:p>
      </dgm:t>
    </dgm:pt>
    <dgm:pt modelId="{6FE8AEFC-FE54-480D-ABFC-81852BF76D02}" type="pres">
      <dgm:prSet presAssocID="{7885C762-5683-40BE-B383-34A48D257990}" presName="centerShape" presStyleLbl="node0" presStyleIdx="0" presStyleCnt="1" custScaleX="176514" custScaleY="120193"/>
      <dgm:spPr/>
      <dgm:t>
        <a:bodyPr/>
        <a:lstStyle/>
        <a:p>
          <a:endParaRPr lang="en-US"/>
        </a:p>
      </dgm:t>
    </dgm:pt>
    <dgm:pt modelId="{CDCCF1F3-4B2A-4913-BBA9-0C5F138C44A1}" type="pres">
      <dgm:prSet presAssocID="{FB46D25A-C0B9-4E19-9730-17F728269F59}" presName="parTrans" presStyleLbl="bgSibTrans2D1" presStyleIdx="0" presStyleCnt="3"/>
      <dgm:spPr/>
      <dgm:t>
        <a:bodyPr/>
        <a:lstStyle/>
        <a:p>
          <a:endParaRPr lang="en-US"/>
        </a:p>
      </dgm:t>
    </dgm:pt>
    <dgm:pt modelId="{9DFF0E57-3F51-4321-9288-85C2B219743F}" type="pres">
      <dgm:prSet presAssocID="{59B5B217-2293-4ED2-911F-05C7CB480636}" presName="node" presStyleLbl="node1" presStyleIdx="0" presStyleCnt="3" custRadScaleRad="117056" custRadScaleInc="17484">
        <dgm:presLayoutVars>
          <dgm:bulletEnabled val="1"/>
        </dgm:presLayoutVars>
      </dgm:prSet>
      <dgm:spPr/>
      <dgm:t>
        <a:bodyPr/>
        <a:lstStyle/>
        <a:p>
          <a:endParaRPr lang="en-US"/>
        </a:p>
      </dgm:t>
    </dgm:pt>
    <dgm:pt modelId="{3CA884A8-B51A-4865-9F03-C91D90D79376}" type="pres">
      <dgm:prSet presAssocID="{02C29C1E-9EC2-428A-856E-20D4919E01FD}" presName="parTrans" presStyleLbl="bgSibTrans2D1" presStyleIdx="1" presStyleCnt="3"/>
      <dgm:spPr/>
      <dgm:t>
        <a:bodyPr/>
        <a:lstStyle/>
        <a:p>
          <a:endParaRPr lang="en-US"/>
        </a:p>
      </dgm:t>
    </dgm:pt>
    <dgm:pt modelId="{5FA208CC-934E-4EB7-B175-A2A3442FB457}" type="pres">
      <dgm:prSet presAssocID="{8913280E-EB40-47D5-A497-CDAF81402155}" presName="node" presStyleLbl="node1" presStyleIdx="1" presStyleCnt="3">
        <dgm:presLayoutVars>
          <dgm:bulletEnabled val="1"/>
        </dgm:presLayoutVars>
      </dgm:prSet>
      <dgm:spPr/>
      <dgm:t>
        <a:bodyPr/>
        <a:lstStyle/>
        <a:p>
          <a:endParaRPr lang="en-US"/>
        </a:p>
      </dgm:t>
    </dgm:pt>
    <dgm:pt modelId="{7F8C0505-09B9-48DC-983D-57AFF86ABD5F}" type="pres">
      <dgm:prSet presAssocID="{A582B148-A47A-49D8-8A57-3F322C9EDC7D}" presName="parTrans" presStyleLbl="bgSibTrans2D1" presStyleIdx="2" presStyleCnt="3"/>
      <dgm:spPr/>
      <dgm:t>
        <a:bodyPr/>
        <a:lstStyle/>
        <a:p>
          <a:endParaRPr lang="en-US"/>
        </a:p>
      </dgm:t>
    </dgm:pt>
    <dgm:pt modelId="{E48787C6-7600-4B9E-BECC-B3F0D6D68615}" type="pres">
      <dgm:prSet presAssocID="{95E97F82-0D44-4B63-8DD7-79E50DD30A25}" presName="node" presStyleLbl="node1" presStyleIdx="2" presStyleCnt="3" custRadScaleRad="115650" custRadScaleInc="-16335">
        <dgm:presLayoutVars>
          <dgm:bulletEnabled val="1"/>
        </dgm:presLayoutVars>
      </dgm:prSet>
      <dgm:spPr/>
      <dgm:t>
        <a:bodyPr/>
        <a:lstStyle/>
        <a:p>
          <a:endParaRPr lang="en-US"/>
        </a:p>
      </dgm:t>
    </dgm:pt>
  </dgm:ptLst>
  <dgm:cxnLst>
    <dgm:cxn modelId="{1E1FC5A4-D456-4374-88DB-A8166BA6087B}" srcId="{83CEBCAE-CA2F-43EC-AFEE-F9751D17B529}" destId="{FFE805BF-D88B-43CD-835F-BBCA11879758}" srcOrd="1" destOrd="0" parTransId="{2BADF4D4-DA5F-414A-9875-94FB08BD7619}" sibTransId="{E568EB60-E5AE-4E4E-9B56-92E9A5EFDEF7}"/>
    <dgm:cxn modelId="{60CC8325-321D-420A-B285-A5BFA5AB33F8}" srcId="{7885C762-5683-40BE-B383-34A48D257990}" destId="{8913280E-EB40-47D5-A497-CDAF81402155}" srcOrd="1" destOrd="0" parTransId="{02C29C1E-9EC2-428A-856E-20D4919E01FD}" sibTransId="{FC52BFA5-10C1-4016-A0E6-9A2BB3A6519B}"/>
    <dgm:cxn modelId="{534F4D15-431A-4FC3-A002-D7A04BAE2C28}" type="presOf" srcId="{95E97F82-0D44-4B63-8DD7-79E50DD30A25}" destId="{E48787C6-7600-4B9E-BECC-B3F0D6D68615}" srcOrd="0" destOrd="0" presId="urn:microsoft.com/office/officeart/2005/8/layout/radial4"/>
    <dgm:cxn modelId="{6277DCB9-99BD-42C8-B222-8D991237AC27}" srcId="{7885C762-5683-40BE-B383-34A48D257990}" destId="{59B5B217-2293-4ED2-911F-05C7CB480636}" srcOrd="0" destOrd="0" parTransId="{FB46D25A-C0B9-4E19-9730-17F728269F59}" sibTransId="{E33DC37C-DDAA-4523-A920-45A40F46C26A}"/>
    <dgm:cxn modelId="{0710CFB5-41D3-4B9B-A9E1-621671741004}" srcId="{83CEBCAE-CA2F-43EC-AFEE-F9751D17B529}" destId="{7885C762-5683-40BE-B383-34A48D257990}" srcOrd="0" destOrd="0" parTransId="{0A962B79-CBA8-4EA8-A2BD-764CFCE592B6}" sibTransId="{1539BCB2-0716-4778-A6B1-99D84B71F31A}"/>
    <dgm:cxn modelId="{FEA70ADC-3D55-4609-B8EC-71B37CE8A73E}" type="presOf" srcId="{7885C762-5683-40BE-B383-34A48D257990}" destId="{6FE8AEFC-FE54-480D-ABFC-81852BF76D02}" srcOrd="0" destOrd="0" presId="urn:microsoft.com/office/officeart/2005/8/layout/radial4"/>
    <dgm:cxn modelId="{635CFD33-C6FD-4A9A-9762-95B877384280}" type="presOf" srcId="{8913280E-EB40-47D5-A497-CDAF81402155}" destId="{5FA208CC-934E-4EB7-B175-A2A3442FB457}" srcOrd="0" destOrd="0" presId="urn:microsoft.com/office/officeart/2005/8/layout/radial4"/>
    <dgm:cxn modelId="{D5A44DA6-B74A-49AC-B121-727CE1E4696B}" type="presOf" srcId="{FB46D25A-C0B9-4E19-9730-17F728269F59}" destId="{CDCCF1F3-4B2A-4913-BBA9-0C5F138C44A1}" srcOrd="0" destOrd="0" presId="urn:microsoft.com/office/officeart/2005/8/layout/radial4"/>
    <dgm:cxn modelId="{E76DD7F6-1D4A-4933-9021-7A3B2F0FCA08}" srcId="{7885C762-5683-40BE-B383-34A48D257990}" destId="{95E97F82-0D44-4B63-8DD7-79E50DD30A25}" srcOrd="2" destOrd="0" parTransId="{A582B148-A47A-49D8-8A57-3F322C9EDC7D}" sibTransId="{B173C4F0-23D9-4F23-994B-66D25C484028}"/>
    <dgm:cxn modelId="{F47948D9-0F9D-410F-86B0-E7F1540C69DF}" srcId="{83CEBCAE-CA2F-43EC-AFEE-F9751D17B529}" destId="{562E2C6E-26F9-484B-A157-573A74459B46}" srcOrd="3" destOrd="0" parTransId="{3F585101-0275-4CE3-A183-D576843495DA}" sibTransId="{97673740-2524-476D-9657-B6C3AA3409B4}"/>
    <dgm:cxn modelId="{17DC8FB6-55CD-442D-9167-C01939EC4003}" srcId="{83CEBCAE-CA2F-43EC-AFEE-F9751D17B529}" destId="{B9CE1426-51B1-49D2-B92A-CEC6A009323F}" srcOrd="2" destOrd="0" parTransId="{6E03202C-091F-4F64-B099-9B0E67D52BBA}" sibTransId="{A1C53B8C-F449-4AEF-B19A-791AB73CE576}"/>
    <dgm:cxn modelId="{F87A3ECA-3710-4EFE-AC7E-DC8083BF93F6}" type="presOf" srcId="{02C29C1E-9EC2-428A-856E-20D4919E01FD}" destId="{3CA884A8-B51A-4865-9F03-C91D90D79376}" srcOrd="0" destOrd="0" presId="urn:microsoft.com/office/officeart/2005/8/layout/radial4"/>
    <dgm:cxn modelId="{E2BF36B0-7636-4E32-B505-6EEC9240FCC3}" type="presOf" srcId="{A582B148-A47A-49D8-8A57-3F322C9EDC7D}" destId="{7F8C0505-09B9-48DC-983D-57AFF86ABD5F}" srcOrd="0" destOrd="0" presId="urn:microsoft.com/office/officeart/2005/8/layout/radial4"/>
    <dgm:cxn modelId="{0532B4B4-ADB8-4BB6-B9D9-A9B01EDC7C5B}" type="presOf" srcId="{83CEBCAE-CA2F-43EC-AFEE-F9751D17B529}" destId="{BE6BBABC-4681-4014-9A05-3ED7067178A1}" srcOrd="0" destOrd="0" presId="urn:microsoft.com/office/officeart/2005/8/layout/radial4"/>
    <dgm:cxn modelId="{B6CFB9A5-B290-4102-9403-E476D4E0622A}" type="presOf" srcId="{59B5B217-2293-4ED2-911F-05C7CB480636}" destId="{9DFF0E57-3F51-4321-9288-85C2B219743F}" srcOrd="0" destOrd="0" presId="urn:microsoft.com/office/officeart/2005/8/layout/radial4"/>
    <dgm:cxn modelId="{03F0A18E-35FE-43E8-A11C-D2F01E56C631}" type="presParOf" srcId="{BE6BBABC-4681-4014-9A05-3ED7067178A1}" destId="{6FE8AEFC-FE54-480D-ABFC-81852BF76D02}" srcOrd="0" destOrd="0" presId="urn:microsoft.com/office/officeart/2005/8/layout/radial4"/>
    <dgm:cxn modelId="{3CD1EC45-04B7-4157-AFD1-B9398F799C29}" type="presParOf" srcId="{BE6BBABC-4681-4014-9A05-3ED7067178A1}" destId="{CDCCF1F3-4B2A-4913-BBA9-0C5F138C44A1}" srcOrd="1" destOrd="0" presId="urn:microsoft.com/office/officeart/2005/8/layout/radial4"/>
    <dgm:cxn modelId="{4ECDB3EB-A75C-420E-8017-F54136520247}" type="presParOf" srcId="{BE6BBABC-4681-4014-9A05-3ED7067178A1}" destId="{9DFF0E57-3F51-4321-9288-85C2B219743F}" srcOrd="2" destOrd="0" presId="urn:microsoft.com/office/officeart/2005/8/layout/radial4"/>
    <dgm:cxn modelId="{DCABF987-B046-4D4C-B3BB-259129F2E439}" type="presParOf" srcId="{BE6BBABC-4681-4014-9A05-3ED7067178A1}" destId="{3CA884A8-B51A-4865-9F03-C91D90D79376}" srcOrd="3" destOrd="0" presId="urn:microsoft.com/office/officeart/2005/8/layout/radial4"/>
    <dgm:cxn modelId="{BD7602DD-45A2-4AFA-915E-B0E747E36693}" type="presParOf" srcId="{BE6BBABC-4681-4014-9A05-3ED7067178A1}" destId="{5FA208CC-934E-4EB7-B175-A2A3442FB457}" srcOrd="4" destOrd="0" presId="urn:microsoft.com/office/officeart/2005/8/layout/radial4"/>
    <dgm:cxn modelId="{69A8C358-107D-416F-97D9-D5062A401FBB}" type="presParOf" srcId="{BE6BBABC-4681-4014-9A05-3ED7067178A1}" destId="{7F8C0505-09B9-48DC-983D-57AFF86ABD5F}" srcOrd="5" destOrd="0" presId="urn:microsoft.com/office/officeart/2005/8/layout/radial4"/>
    <dgm:cxn modelId="{0ADE203A-2A75-4969-92C2-E6F02C3CCF87}" type="presParOf" srcId="{BE6BBABC-4681-4014-9A05-3ED7067178A1}" destId="{E48787C6-7600-4B9E-BECC-B3F0D6D68615}"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0B592F-F69E-448C-BADA-54CEF78001B2}" type="doc">
      <dgm:prSet loTypeId="urn:microsoft.com/office/officeart/2005/8/layout/equation2" loCatId="relationship" qsTypeId="urn:microsoft.com/office/officeart/2005/8/quickstyle/3d3" qsCatId="3D" csTypeId="urn:microsoft.com/office/officeart/2005/8/colors/colorful3" csCatId="colorful" phldr="1"/>
      <dgm:spPr/>
      <dgm:t>
        <a:bodyPr/>
        <a:lstStyle/>
        <a:p>
          <a:endParaRPr lang="en-US"/>
        </a:p>
      </dgm:t>
    </dgm:pt>
    <dgm:pt modelId="{8FEB1E10-9C6D-4A05-A9C4-4EF12FE88491}">
      <dgm:prSet phldrT="[Text]"/>
      <dgm:spPr/>
      <dgm:t>
        <a:bodyPr/>
        <a:lstStyle/>
        <a:p>
          <a:r>
            <a:rPr lang="en-US" b="1" dirty="0" smtClean="0">
              <a:solidFill>
                <a:schemeClr val="tx1"/>
              </a:solidFill>
            </a:rPr>
            <a:t>Reward systems mature </a:t>
          </a:r>
          <a:r>
            <a:rPr lang="en-US" b="1" u="sng" dirty="0" smtClean="0">
              <a:solidFill>
                <a:schemeClr val="tx1"/>
              </a:solidFill>
            </a:rPr>
            <a:t>before</a:t>
          </a:r>
          <a:r>
            <a:rPr lang="en-US" b="1" dirty="0" smtClean="0">
              <a:solidFill>
                <a:schemeClr val="tx1"/>
              </a:solidFill>
            </a:rPr>
            <a:t> cognitive control systems</a:t>
          </a:r>
          <a:endParaRPr lang="en-US" b="1" dirty="0">
            <a:solidFill>
              <a:schemeClr val="tx1"/>
            </a:solidFill>
          </a:endParaRPr>
        </a:p>
      </dgm:t>
    </dgm:pt>
    <dgm:pt modelId="{08C6DF3E-2F81-41A1-A8CF-7D5B37BCA07A}" type="parTrans" cxnId="{32705181-DCB8-45F2-A805-83344DF4CA77}">
      <dgm:prSet/>
      <dgm:spPr/>
      <dgm:t>
        <a:bodyPr/>
        <a:lstStyle/>
        <a:p>
          <a:endParaRPr lang="en-US"/>
        </a:p>
      </dgm:t>
    </dgm:pt>
    <dgm:pt modelId="{5A87EEA9-2A2A-4B07-9931-786DDBB389A0}" type="sibTrans" cxnId="{32705181-DCB8-45F2-A805-83344DF4CA77}">
      <dgm:prSet/>
      <dgm:spPr/>
      <dgm:t>
        <a:bodyPr/>
        <a:lstStyle/>
        <a:p>
          <a:endParaRPr lang="en-US"/>
        </a:p>
      </dgm:t>
    </dgm:pt>
    <dgm:pt modelId="{9B505083-CFA1-4F77-B2EB-6568283B9672}">
      <dgm:prSet phldrT="[Text]"/>
      <dgm:spPr/>
      <dgm:t>
        <a:bodyPr/>
        <a:lstStyle/>
        <a:p>
          <a:r>
            <a:rPr lang="en-US" b="1" dirty="0" smtClean="0">
              <a:solidFill>
                <a:schemeClr val="tx1"/>
              </a:solidFill>
            </a:rPr>
            <a:t>Sleep disruption increases reward response and decreases cognitive control</a:t>
          </a:r>
          <a:endParaRPr lang="en-US" b="1" dirty="0">
            <a:solidFill>
              <a:schemeClr val="tx1"/>
            </a:solidFill>
          </a:endParaRPr>
        </a:p>
      </dgm:t>
    </dgm:pt>
    <dgm:pt modelId="{620E8F49-E6ED-4C5D-AB58-65C91E054808}" type="parTrans" cxnId="{1C886423-622E-4724-AA8E-8C37D42831E9}">
      <dgm:prSet/>
      <dgm:spPr/>
      <dgm:t>
        <a:bodyPr/>
        <a:lstStyle/>
        <a:p>
          <a:endParaRPr lang="en-US"/>
        </a:p>
      </dgm:t>
    </dgm:pt>
    <dgm:pt modelId="{0AA55B8A-8C48-4821-B6C0-0A0008212FA5}" type="sibTrans" cxnId="{1C886423-622E-4724-AA8E-8C37D42831E9}">
      <dgm:prSet/>
      <dgm:spPr/>
      <dgm:t>
        <a:bodyPr/>
        <a:lstStyle/>
        <a:p>
          <a:endParaRPr lang="en-US"/>
        </a:p>
      </dgm:t>
    </dgm:pt>
    <dgm:pt modelId="{86FE817A-FBE0-4CEE-BEA5-092A10B2026A}">
      <dgm:prSet phldrT="[Text]"/>
      <dgm:spPr/>
      <dgm:t>
        <a:bodyPr/>
        <a:lstStyle/>
        <a:p>
          <a:r>
            <a:rPr lang="en-US" b="1" dirty="0" smtClean="0">
              <a:solidFill>
                <a:schemeClr val="tx1"/>
              </a:solidFill>
            </a:rPr>
            <a:t>Adolescents are most prone to sleep loss and sleep disruption due to biological changes and societal influences</a:t>
          </a:r>
          <a:endParaRPr lang="en-US" b="1" dirty="0">
            <a:solidFill>
              <a:schemeClr val="tx1"/>
            </a:solidFill>
          </a:endParaRPr>
        </a:p>
      </dgm:t>
    </dgm:pt>
    <dgm:pt modelId="{ACA4F71F-3BCE-4FCE-AE2F-BFD0732C1DD6}" type="parTrans" cxnId="{8E223186-FFC0-4932-B113-E8F6F9ECB7C3}">
      <dgm:prSet/>
      <dgm:spPr/>
      <dgm:t>
        <a:bodyPr/>
        <a:lstStyle/>
        <a:p>
          <a:endParaRPr lang="en-US"/>
        </a:p>
      </dgm:t>
    </dgm:pt>
    <dgm:pt modelId="{2FF3CB78-8B42-4D80-88FC-4F37C0E802A2}" type="sibTrans" cxnId="{8E223186-FFC0-4932-B113-E8F6F9ECB7C3}">
      <dgm:prSet/>
      <dgm:spPr/>
      <dgm:t>
        <a:bodyPr/>
        <a:lstStyle/>
        <a:p>
          <a:endParaRPr lang="en-US"/>
        </a:p>
      </dgm:t>
    </dgm:pt>
    <dgm:pt modelId="{CB2A3DFD-C2E6-425D-AF73-18C5004580F0}">
      <dgm:prSet phldrT="[Text]"/>
      <dgm:spPr/>
      <dgm:t>
        <a:bodyPr/>
        <a:lstStyle/>
        <a:p>
          <a:r>
            <a:rPr lang="en-US" b="1" dirty="0" smtClean="0">
              <a:solidFill>
                <a:schemeClr val="tx1"/>
              </a:solidFill>
            </a:rPr>
            <a:t>Adolescent onset of substance use increases risk of later dependence</a:t>
          </a:r>
          <a:endParaRPr lang="en-US" b="1" dirty="0">
            <a:solidFill>
              <a:schemeClr val="tx1"/>
            </a:solidFill>
          </a:endParaRPr>
        </a:p>
      </dgm:t>
    </dgm:pt>
    <dgm:pt modelId="{C42F33BA-193F-4E51-9D7D-A6AEF52E32E7}" type="parTrans" cxnId="{015091B6-97D8-493A-8801-ECDA5D463B8E}">
      <dgm:prSet/>
      <dgm:spPr/>
      <dgm:t>
        <a:bodyPr/>
        <a:lstStyle/>
        <a:p>
          <a:endParaRPr lang="en-US"/>
        </a:p>
      </dgm:t>
    </dgm:pt>
    <dgm:pt modelId="{566A671D-1CB2-4908-A862-AB5630585012}" type="sibTrans" cxnId="{015091B6-97D8-493A-8801-ECDA5D463B8E}">
      <dgm:prSet/>
      <dgm:spPr/>
      <dgm:t>
        <a:bodyPr/>
        <a:lstStyle/>
        <a:p>
          <a:endParaRPr lang="en-US"/>
        </a:p>
      </dgm:t>
    </dgm:pt>
    <dgm:pt modelId="{1151806C-47C6-4CA4-B756-C9036B55EEDE}">
      <dgm:prSet phldrT="[Text]"/>
      <dgm:spPr/>
      <dgm:t>
        <a:bodyPr/>
        <a:lstStyle/>
        <a:p>
          <a:r>
            <a:rPr lang="en-US" b="1" dirty="0" smtClean="0">
              <a:solidFill>
                <a:schemeClr val="tx1"/>
              </a:solidFill>
            </a:rPr>
            <a:t>Adolescent sleep should be a public health priority in addressing substance use disorders.</a:t>
          </a:r>
        </a:p>
      </dgm:t>
    </dgm:pt>
    <dgm:pt modelId="{4BB84CA7-9D3B-4077-B993-A5E1E1D4ED60}" type="parTrans" cxnId="{01BCAB34-299D-481D-8717-57057739CB93}">
      <dgm:prSet/>
      <dgm:spPr/>
      <dgm:t>
        <a:bodyPr/>
        <a:lstStyle/>
        <a:p>
          <a:endParaRPr lang="en-US"/>
        </a:p>
      </dgm:t>
    </dgm:pt>
    <dgm:pt modelId="{460FAE17-860D-4E61-A0CE-60A916F4FDB6}" type="sibTrans" cxnId="{01BCAB34-299D-481D-8717-57057739CB93}">
      <dgm:prSet/>
      <dgm:spPr/>
      <dgm:t>
        <a:bodyPr/>
        <a:lstStyle/>
        <a:p>
          <a:endParaRPr lang="en-US"/>
        </a:p>
      </dgm:t>
    </dgm:pt>
    <dgm:pt modelId="{FA861F26-CFCC-4112-9EA7-73D5F4E37C39}" type="pres">
      <dgm:prSet presAssocID="{E90B592F-F69E-448C-BADA-54CEF78001B2}" presName="Name0" presStyleCnt="0">
        <dgm:presLayoutVars>
          <dgm:dir/>
          <dgm:resizeHandles val="exact"/>
        </dgm:presLayoutVars>
      </dgm:prSet>
      <dgm:spPr/>
      <dgm:t>
        <a:bodyPr/>
        <a:lstStyle/>
        <a:p>
          <a:endParaRPr lang="en-US"/>
        </a:p>
      </dgm:t>
    </dgm:pt>
    <dgm:pt modelId="{3A511F6A-A55F-4C26-854C-56A4F4433961}" type="pres">
      <dgm:prSet presAssocID="{E90B592F-F69E-448C-BADA-54CEF78001B2}" presName="vNodes" presStyleCnt="0"/>
      <dgm:spPr/>
    </dgm:pt>
    <dgm:pt modelId="{03D6E114-C917-493E-A476-1BA7913BC33F}" type="pres">
      <dgm:prSet presAssocID="{8FEB1E10-9C6D-4A05-A9C4-4EF12FE88491}" presName="node" presStyleLbl="node1" presStyleIdx="0" presStyleCnt="5" custScaleX="320865" custScaleY="130754">
        <dgm:presLayoutVars>
          <dgm:bulletEnabled val="1"/>
        </dgm:presLayoutVars>
      </dgm:prSet>
      <dgm:spPr>
        <a:prstGeom prst="roundRect">
          <a:avLst/>
        </a:prstGeom>
      </dgm:spPr>
      <dgm:t>
        <a:bodyPr/>
        <a:lstStyle/>
        <a:p>
          <a:endParaRPr lang="en-US"/>
        </a:p>
      </dgm:t>
    </dgm:pt>
    <dgm:pt modelId="{AA784680-3BA0-406A-870C-40F9245AC860}" type="pres">
      <dgm:prSet presAssocID="{5A87EEA9-2A2A-4B07-9931-786DDBB389A0}" presName="spacerT" presStyleCnt="0"/>
      <dgm:spPr/>
    </dgm:pt>
    <dgm:pt modelId="{1DC1081A-6BF7-4120-BE86-C16F6198F2F2}" type="pres">
      <dgm:prSet presAssocID="{5A87EEA9-2A2A-4B07-9931-786DDBB389A0}" presName="sibTrans" presStyleLbl="sibTrans2D1" presStyleIdx="0" presStyleCnt="4"/>
      <dgm:spPr/>
      <dgm:t>
        <a:bodyPr/>
        <a:lstStyle/>
        <a:p>
          <a:endParaRPr lang="en-US"/>
        </a:p>
      </dgm:t>
    </dgm:pt>
    <dgm:pt modelId="{0D7B3087-A5F1-4AF5-A695-5C106AF45CD9}" type="pres">
      <dgm:prSet presAssocID="{5A87EEA9-2A2A-4B07-9931-786DDBB389A0}" presName="spacerB" presStyleCnt="0"/>
      <dgm:spPr/>
    </dgm:pt>
    <dgm:pt modelId="{4501CA02-9AB5-4A63-81B6-03E992015531}" type="pres">
      <dgm:prSet presAssocID="{9B505083-CFA1-4F77-B2EB-6568283B9672}" presName="node" presStyleLbl="node1" presStyleIdx="1" presStyleCnt="5" custScaleX="315945" custScaleY="123469">
        <dgm:presLayoutVars>
          <dgm:bulletEnabled val="1"/>
        </dgm:presLayoutVars>
      </dgm:prSet>
      <dgm:spPr>
        <a:prstGeom prst="roundRect">
          <a:avLst/>
        </a:prstGeom>
      </dgm:spPr>
      <dgm:t>
        <a:bodyPr/>
        <a:lstStyle/>
        <a:p>
          <a:endParaRPr lang="en-US"/>
        </a:p>
      </dgm:t>
    </dgm:pt>
    <dgm:pt modelId="{F4344AEB-964A-4FAB-ABFE-26CDBCC4319E}" type="pres">
      <dgm:prSet presAssocID="{0AA55B8A-8C48-4821-B6C0-0A0008212FA5}" presName="spacerT" presStyleCnt="0"/>
      <dgm:spPr/>
    </dgm:pt>
    <dgm:pt modelId="{9C544D23-AF58-485F-9BB0-1E173E066C83}" type="pres">
      <dgm:prSet presAssocID="{0AA55B8A-8C48-4821-B6C0-0A0008212FA5}" presName="sibTrans" presStyleLbl="sibTrans2D1" presStyleIdx="1" presStyleCnt="4"/>
      <dgm:spPr/>
      <dgm:t>
        <a:bodyPr/>
        <a:lstStyle/>
        <a:p>
          <a:endParaRPr lang="en-US"/>
        </a:p>
      </dgm:t>
    </dgm:pt>
    <dgm:pt modelId="{057CB182-42C9-4781-B6A3-D2C86FE99455}" type="pres">
      <dgm:prSet presAssocID="{0AA55B8A-8C48-4821-B6C0-0A0008212FA5}" presName="spacerB" presStyleCnt="0"/>
      <dgm:spPr/>
    </dgm:pt>
    <dgm:pt modelId="{AAB28609-B306-4781-9592-EE9A8044145D}" type="pres">
      <dgm:prSet presAssocID="{86FE817A-FBE0-4CEE-BEA5-092A10B2026A}" presName="node" presStyleLbl="node1" presStyleIdx="2" presStyleCnt="5" custScaleX="325809" custScaleY="144753">
        <dgm:presLayoutVars>
          <dgm:bulletEnabled val="1"/>
        </dgm:presLayoutVars>
      </dgm:prSet>
      <dgm:spPr>
        <a:prstGeom prst="roundRect">
          <a:avLst/>
        </a:prstGeom>
      </dgm:spPr>
      <dgm:t>
        <a:bodyPr/>
        <a:lstStyle/>
        <a:p>
          <a:endParaRPr lang="en-US"/>
        </a:p>
      </dgm:t>
    </dgm:pt>
    <dgm:pt modelId="{EC42CF0E-DFBC-4A21-87D9-D2FEACC1A5F5}" type="pres">
      <dgm:prSet presAssocID="{2FF3CB78-8B42-4D80-88FC-4F37C0E802A2}" presName="spacerT" presStyleCnt="0"/>
      <dgm:spPr/>
    </dgm:pt>
    <dgm:pt modelId="{74ECA619-CDDA-4089-B081-6C4F68B034FA}" type="pres">
      <dgm:prSet presAssocID="{2FF3CB78-8B42-4D80-88FC-4F37C0E802A2}" presName="sibTrans" presStyleLbl="sibTrans2D1" presStyleIdx="2" presStyleCnt="4"/>
      <dgm:spPr/>
      <dgm:t>
        <a:bodyPr/>
        <a:lstStyle/>
        <a:p>
          <a:endParaRPr lang="en-US"/>
        </a:p>
      </dgm:t>
    </dgm:pt>
    <dgm:pt modelId="{8C2B2174-74DF-4B62-86B1-69C31B3A57E5}" type="pres">
      <dgm:prSet presAssocID="{2FF3CB78-8B42-4D80-88FC-4F37C0E802A2}" presName="spacerB" presStyleCnt="0"/>
      <dgm:spPr/>
    </dgm:pt>
    <dgm:pt modelId="{628DD98E-4B10-4B9E-8FB5-D519007C1057}" type="pres">
      <dgm:prSet presAssocID="{CB2A3DFD-C2E6-425D-AF73-18C5004580F0}" presName="node" presStyleLbl="node1" presStyleIdx="3" presStyleCnt="5" custScaleX="322347" custScaleY="122293" custLinFactNeighborX="-4736" custLinFactNeighborY="4138">
        <dgm:presLayoutVars>
          <dgm:bulletEnabled val="1"/>
        </dgm:presLayoutVars>
      </dgm:prSet>
      <dgm:spPr>
        <a:prstGeom prst="roundRect">
          <a:avLst/>
        </a:prstGeom>
      </dgm:spPr>
      <dgm:t>
        <a:bodyPr/>
        <a:lstStyle/>
        <a:p>
          <a:endParaRPr lang="en-US"/>
        </a:p>
      </dgm:t>
    </dgm:pt>
    <dgm:pt modelId="{7EBD9043-1BD7-4326-8F7D-59CC79357B9B}" type="pres">
      <dgm:prSet presAssocID="{E90B592F-F69E-448C-BADA-54CEF78001B2}" presName="sibTransLast" presStyleLbl="sibTrans2D1" presStyleIdx="3" presStyleCnt="4" custAng="819361" custLinFactY="-42930" custLinFactNeighborX="-6832" custLinFactNeighborY="-100000"/>
      <dgm:spPr>
        <a:prstGeom prst="mathEqual">
          <a:avLst/>
        </a:prstGeom>
      </dgm:spPr>
      <dgm:t>
        <a:bodyPr/>
        <a:lstStyle/>
        <a:p>
          <a:endParaRPr lang="en-US"/>
        </a:p>
      </dgm:t>
    </dgm:pt>
    <dgm:pt modelId="{20C3C644-D626-4984-BF04-7465C624C201}" type="pres">
      <dgm:prSet presAssocID="{E90B592F-F69E-448C-BADA-54CEF78001B2}" presName="connectorText" presStyleLbl="sibTrans2D1" presStyleIdx="3" presStyleCnt="4"/>
      <dgm:spPr/>
      <dgm:t>
        <a:bodyPr/>
        <a:lstStyle/>
        <a:p>
          <a:endParaRPr lang="en-US"/>
        </a:p>
      </dgm:t>
    </dgm:pt>
    <dgm:pt modelId="{B6D4A682-F96B-4C30-8BA2-16FD69576CD8}" type="pres">
      <dgm:prSet presAssocID="{E90B592F-F69E-448C-BADA-54CEF78001B2}" presName="lastNode" presStyleLbl="node1" presStyleIdx="4" presStyleCnt="5" custScaleX="126838" custScaleY="82197" custLinFactNeighborX="94113" custLinFactNeighborY="-49529">
        <dgm:presLayoutVars>
          <dgm:bulletEnabled val="1"/>
        </dgm:presLayoutVars>
      </dgm:prSet>
      <dgm:spPr>
        <a:prstGeom prst="roundRect">
          <a:avLst/>
        </a:prstGeom>
      </dgm:spPr>
      <dgm:t>
        <a:bodyPr/>
        <a:lstStyle/>
        <a:p>
          <a:endParaRPr lang="en-US"/>
        </a:p>
      </dgm:t>
    </dgm:pt>
  </dgm:ptLst>
  <dgm:cxnLst>
    <dgm:cxn modelId="{63B498DC-0667-48E5-92C8-51C7ED5F4F4A}" type="presOf" srcId="{566A671D-1CB2-4908-A862-AB5630585012}" destId="{7EBD9043-1BD7-4326-8F7D-59CC79357B9B}" srcOrd="0" destOrd="0" presId="urn:microsoft.com/office/officeart/2005/8/layout/equation2"/>
    <dgm:cxn modelId="{B342B131-BF76-4719-B720-DE97F50EE7B8}" type="presOf" srcId="{9B505083-CFA1-4F77-B2EB-6568283B9672}" destId="{4501CA02-9AB5-4A63-81B6-03E992015531}" srcOrd="0" destOrd="0" presId="urn:microsoft.com/office/officeart/2005/8/layout/equation2"/>
    <dgm:cxn modelId="{AB7C7D95-C842-4944-A125-2C0DC41508DC}" type="presOf" srcId="{86FE817A-FBE0-4CEE-BEA5-092A10B2026A}" destId="{AAB28609-B306-4781-9592-EE9A8044145D}" srcOrd="0" destOrd="0" presId="urn:microsoft.com/office/officeart/2005/8/layout/equation2"/>
    <dgm:cxn modelId="{9E8AD839-9BEA-4799-A64F-A58EC6E02F85}" type="presOf" srcId="{CB2A3DFD-C2E6-425D-AF73-18C5004580F0}" destId="{628DD98E-4B10-4B9E-8FB5-D519007C1057}" srcOrd="0" destOrd="0" presId="urn:microsoft.com/office/officeart/2005/8/layout/equation2"/>
    <dgm:cxn modelId="{015091B6-97D8-493A-8801-ECDA5D463B8E}" srcId="{E90B592F-F69E-448C-BADA-54CEF78001B2}" destId="{CB2A3DFD-C2E6-425D-AF73-18C5004580F0}" srcOrd="3" destOrd="0" parTransId="{C42F33BA-193F-4E51-9D7D-A6AEF52E32E7}" sibTransId="{566A671D-1CB2-4908-A862-AB5630585012}"/>
    <dgm:cxn modelId="{5FCF5639-CA1C-4CA3-8613-0BC80878E93D}" type="presOf" srcId="{0AA55B8A-8C48-4821-B6C0-0A0008212FA5}" destId="{9C544D23-AF58-485F-9BB0-1E173E066C83}" srcOrd="0" destOrd="0" presId="urn:microsoft.com/office/officeart/2005/8/layout/equation2"/>
    <dgm:cxn modelId="{E87FA30D-5B5D-47E4-9782-66F2A055F4CA}" type="presOf" srcId="{2FF3CB78-8B42-4D80-88FC-4F37C0E802A2}" destId="{74ECA619-CDDA-4089-B081-6C4F68B034FA}" srcOrd="0" destOrd="0" presId="urn:microsoft.com/office/officeart/2005/8/layout/equation2"/>
    <dgm:cxn modelId="{19D0C938-B7F1-43AB-95B6-B90AF7F29AB6}" type="presOf" srcId="{8FEB1E10-9C6D-4A05-A9C4-4EF12FE88491}" destId="{03D6E114-C917-493E-A476-1BA7913BC33F}" srcOrd="0" destOrd="0" presId="urn:microsoft.com/office/officeart/2005/8/layout/equation2"/>
    <dgm:cxn modelId="{8E223186-FFC0-4932-B113-E8F6F9ECB7C3}" srcId="{E90B592F-F69E-448C-BADA-54CEF78001B2}" destId="{86FE817A-FBE0-4CEE-BEA5-092A10B2026A}" srcOrd="2" destOrd="0" parTransId="{ACA4F71F-3BCE-4FCE-AE2F-BFD0732C1DD6}" sibTransId="{2FF3CB78-8B42-4D80-88FC-4F37C0E802A2}"/>
    <dgm:cxn modelId="{32705181-DCB8-45F2-A805-83344DF4CA77}" srcId="{E90B592F-F69E-448C-BADA-54CEF78001B2}" destId="{8FEB1E10-9C6D-4A05-A9C4-4EF12FE88491}" srcOrd="0" destOrd="0" parTransId="{08C6DF3E-2F81-41A1-A8CF-7D5B37BCA07A}" sibTransId="{5A87EEA9-2A2A-4B07-9931-786DDBB389A0}"/>
    <dgm:cxn modelId="{DBC7E8FE-7673-4C14-B81B-87516EB6C475}" type="presOf" srcId="{1151806C-47C6-4CA4-B756-C9036B55EEDE}" destId="{B6D4A682-F96B-4C30-8BA2-16FD69576CD8}" srcOrd="0" destOrd="0" presId="urn:microsoft.com/office/officeart/2005/8/layout/equation2"/>
    <dgm:cxn modelId="{A1777628-4E5A-44C0-96D7-732342C2FC96}" type="presOf" srcId="{5A87EEA9-2A2A-4B07-9931-786DDBB389A0}" destId="{1DC1081A-6BF7-4120-BE86-C16F6198F2F2}" srcOrd="0" destOrd="0" presId="urn:microsoft.com/office/officeart/2005/8/layout/equation2"/>
    <dgm:cxn modelId="{8428461C-668C-471C-BEBD-B421F7C34096}" type="presOf" srcId="{566A671D-1CB2-4908-A862-AB5630585012}" destId="{20C3C644-D626-4984-BF04-7465C624C201}" srcOrd="1" destOrd="0" presId="urn:microsoft.com/office/officeart/2005/8/layout/equation2"/>
    <dgm:cxn modelId="{1C886423-622E-4724-AA8E-8C37D42831E9}" srcId="{E90B592F-F69E-448C-BADA-54CEF78001B2}" destId="{9B505083-CFA1-4F77-B2EB-6568283B9672}" srcOrd="1" destOrd="0" parTransId="{620E8F49-E6ED-4C5D-AB58-65C91E054808}" sibTransId="{0AA55B8A-8C48-4821-B6C0-0A0008212FA5}"/>
    <dgm:cxn modelId="{01BCAB34-299D-481D-8717-57057739CB93}" srcId="{E90B592F-F69E-448C-BADA-54CEF78001B2}" destId="{1151806C-47C6-4CA4-B756-C9036B55EEDE}" srcOrd="4" destOrd="0" parTransId="{4BB84CA7-9D3B-4077-B993-A5E1E1D4ED60}" sibTransId="{460FAE17-860D-4E61-A0CE-60A916F4FDB6}"/>
    <dgm:cxn modelId="{59542893-B5AF-4896-9899-DB6BDE2C24E1}" type="presOf" srcId="{E90B592F-F69E-448C-BADA-54CEF78001B2}" destId="{FA861F26-CFCC-4112-9EA7-73D5F4E37C39}" srcOrd="0" destOrd="0" presId="urn:microsoft.com/office/officeart/2005/8/layout/equation2"/>
    <dgm:cxn modelId="{F9CF2990-39D6-4613-A711-B1C5E9777978}" type="presParOf" srcId="{FA861F26-CFCC-4112-9EA7-73D5F4E37C39}" destId="{3A511F6A-A55F-4C26-854C-56A4F4433961}" srcOrd="0" destOrd="0" presId="urn:microsoft.com/office/officeart/2005/8/layout/equation2"/>
    <dgm:cxn modelId="{AB3B217A-A541-495A-BC38-4BEC80CE6E38}" type="presParOf" srcId="{3A511F6A-A55F-4C26-854C-56A4F4433961}" destId="{03D6E114-C917-493E-A476-1BA7913BC33F}" srcOrd="0" destOrd="0" presId="urn:microsoft.com/office/officeart/2005/8/layout/equation2"/>
    <dgm:cxn modelId="{C50F5B17-DFC1-4782-B04E-C9ED6A50C57F}" type="presParOf" srcId="{3A511F6A-A55F-4C26-854C-56A4F4433961}" destId="{AA784680-3BA0-406A-870C-40F9245AC860}" srcOrd="1" destOrd="0" presId="urn:microsoft.com/office/officeart/2005/8/layout/equation2"/>
    <dgm:cxn modelId="{250772E0-CC6B-4888-9806-D3423F793744}" type="presParOf" srcId="{3A511F6A-A55F-4C26-854C-56A4F4433961}" destId="{1DC1081A-6BF7-4120-BE86-C16F6198F2F2}" srcOrd="2" destOrd="0" presId="urn:microsoft.com/office/officeart/2005/8/layout/equation2"/>
    <dgm:cxn modelId="{D2CB5259-CC0C-499E-A74C-2CF76837869C}" type="presParOf" srcId="{3A511F6A-A55F-4C26-854C-56A4F4433961}" destId="{0D7B3087-A5F1-4AF5-A695-5C106AF45CD9}" srcOrd="3" destOrd="0" presId="urn:microsoft.com/office/officeart/2005/8/layout/equation2"/>
    <dgm:cxn modelId="{FB7B4752-43A2-4E53-958D-339F843C5D8C}" type="presParOf" srcId="{3A511F6A-A55F-4C26-854C-56A4F4433961}" destId="{4501CA02-9AB5-4A63-81B6-03E992015531}" srcOrd="4" destOrd="0" presId="urn:microsoft.com/office/officeart/2005/8/layout/equation2"/>
    <dgm:cxn modelId="{6741406F-9D6C-4F53-A34B-2959E8302B77}" type="presParOf" srcId="{3A511F6A-A55F-4C26-854C-56A4F4433961}" destId="{F4344AEB-964A-4FAB-ABFE-26CDBCC4319E}" srcOrd="5" destOrd="0" presId="urn:microsoft.com/office/officeart/2005/8/layout/equation2"/>
    <dgm:cxn modelId="{7A48183E-DCF8-42A3-B96B-A0EB9C100909}" type="presParOf" srcId="{3A511F6A-A55F-4C26-854C-56A4F4433961}" destId="{9C544D23-AF58-485F-9BB0-1E173E066C83}" srcOrd="6" destOrd="0" presId="urn:microsoft.com/office/officeart/2005/8/layout/equation2"/>
    <dgm:cxn modelId="{021B013C-5884-4071-BA59-0C3B253150F1}" type="presParOf" srcId="{3A511F6A-A55F-4C26-854C-56A4F4433961}" destId="{057CB182-42C9-4781-B6A3-D2C86FE99455}" srcOrd="7" destOrd="0" presId="urn:microsoft.com/office/officeart/2005/8/layout/equation2"/>
    <dgm:cxn modelId="{F18445BF-696D-4E9D-B523-35813E5D51A6}" type="presParOf" srcId="{3A511F6A-A55F-4C26-854C-56A4F4433961}" destId="{AAB28609-B306-4781-9592-EE9A8044145D}" srcOrd="8" destOrd="0" presId="urn:microsoft.com/office/officeart/2005/8/layout/equation2"/>
    <dgm:cxn modelId="{92E46C10-3004-4766-A37B-5D843DA7DE20}" type="presParOf" srcId="{3A511F6A-A55F-4C26-854C-56A4F4433961}" destId="{EC42CF0E-DFBC-4A21-87D9-D2FEACC1A5F5}" srcOrd="9" destOrd="0" presId="urn:microsoft.com/office/officeart/2005/8/layout/equation2"/>
    <dgm:cxn modelId="{B9B682DC-6ADD-4DFA-AE84-177DA8883EF9}" type="presParOf" srcId="{3A511F6A-A55F-4C26-854C-56A4F4433961}" destId="{74ECA619-CDDA-4089-B081-6C4F68B034FA}" srcOrd="10" destOrd="0" presId="urn:microsoft.com/office/officeart/2005/8/layout/equation2"/>
    <dgm:cxn modelId="{7FFA2CB5-EAE0-411E-8900-D21F95182857}" type="presParOf" srcId="{3A511F6A-A55F-4C26-854C-56A4F4433961}" destId="{8C2B2174-74DF-4B62-86B1-69C31B3A57E5}" srcOrd="11" destOrd="0" presId="urn:microsoft.com/office/officeart/2005/8/layout/equation2"/>
    <dgm:cxn modelId="{C62C9761-5C27-4490-A942-79F59D1AFEC8}" type="presParOf" srcId="{3A511F6A-A55F-4C26-854C-56A4F4433961}" destId="{628DD98E-4B10-4B9E-8FB5-D519007C1057}" srcOrd="12" destOrd="0" presId="urn:microsoft.com/office/officeart/2005/8/layout/equation2"/>
    <dgm:cxn modelId="{9D2D254C-AB33-4387-88E5-1C38FF34FCF8}" type="presParOf" srcId="{FA861F26-CFCC-4112-9EA7-73D5F4E37C39}" destId="{7EBD9043-1BD7-4326-8F7D-59CC79357B9B}" srcOrd="1" destOrd="0" presId="urn:microsoft.com/office/officeart/2005/8/layout/equation2"/>
    <dgm:cxn modelId="{FCB85BFC-A322-44F3-9C46-7047C0733553}" type="presParOf" srcId="{7EBD9043-1BD7-4326-8F7D-59CC79357B9B}" destId="{20C3C644-D626-4984-BF04-7465C624C201}" srcOrd="0" destOrd="0" presId="urn:microsoft.com/office/officeart/2005/8/layout/equation2"/>
    <dgm:cxn modelId="{E5B62651-49A6-49E5-8B41-089A7E848C9D}" type="presParOf" srcId="{FA861F26-CFCC-4112-9EA7-73D5F4E37C39}" destId="{B6D4A682-F96B-4C30-8BA2-16FD69576CD8}"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E8AEFC-FE54-480D-ABFC-81852BF76D02}">
      <dsp:nvSpPr>
        <dsp:cNvPr id="0" name=""/>
        <dsp:cNvSpPr/>
      </dsp:nvSpPr>
      <dsp:spPr>
        <a:xfrm>
          <a:off x="2024836" y="3329078"/>
          <a:ext cx="5094326" cy="3468860"/>
        </a:xfrm>
        <a:prstGeom prst="ellipse">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u="sng" kern="1200" dirty="0" smtClean="0">
              <a:solidFill>
                <a:schemeClr val="tx1"/>
              </a:solidFill>
            </a:rPr>
            <a:t>Conclusion</a:t>
          </a:r>
          <a:r>
            <a:rPr lang="en-US" sz="3600" b="1" kern="1200" dirty="0" smtClean="0">
              <a:solidFill>
                <a:schemeClr val="tx1"/>
              </a:solidFill>
            </a:rPr>
            <a:t>:</a:t>
          </a:r>
        </a:p>
        <a:p>
          <a:pPr lvl="0" algn="ctr" defTabSz="1600200">
            <a:lnSpc>
              <a:spcPct val="90000"/>
            </a:lnSpc>
            <a:spcBef>
              <a:spcPct val="0"/>
            </a:spcBef>
            <a:spcAft>
              <a:spcPct val="35000"/>
            </a:spcAft>
          </a:pPr>
          <a:r>
            <a:rPr lang="en-US" sz="3600" b="1" kern="1200" dirty="0" smtClean="0">
              <a:solidFill>
                <a:schemeClr val="tx1"/>
              </a:solidFill>
            </a:rPr>
            <a:t>Smoking is bad.</a:t>
          </a:r>
          <a:endParaRPr lang="en-US" sz="3600" b="1" kern="1200" dirty="0">
            <a:solidFill>
              <a:schemeClr val="tx1"/>
            </a:solidFill>
          </a:endParaRPr>
        </a:p>
      </dsp:txBody>
      <dsp:txXfrm>
        <a:off x="2024836" y="3329078"/>
        <a:ext cx="5094326" cy="3468860"/>
      </dsp:txXfrm>
    </dsp:sp>
    <dsp:sp modelId="{CDCCF1F3-4B2A-4913-BBA9-0C5F138C44A1}">
      <dsp:nvSpPr>
        <dsp:cNvPr id="0" name=""/>
        <dsp:cNvSpPr/>
      </dsp:nvSpPr>
      <dsp:spPr>
        <a:xfrm rot="13531967">
          <a:off x="1010144" y="2250613"/>
          <a:ext cx="2408961" cy="822531"/>
        </a:xfrm>
        <a:prstGeom prst="lef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DFF0E57-3F51-4321-9288-85C2B219743F}">
      <dsp:nvSpPr>
        <dsp:cNvPr id="0" name=""/>
        <dsp:cNvSpPr/>
      </dsp:nvSpPr>
      <dsp:spPr>
        <a:xfrm>
          <a:off x="0" y="705591"/>
          <a:ext cx="2741771" cy="2193417"/>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1511300">
            <a:lnSpc>
              <a:spcPct val="90000"/>
            </a:lnSpc>
            <a:spcBef>
              <a:spcPct val="0"/>
            </a:spcBef>
            <a:spcAft>
              <a:spcPct val="35000"/>
            </a:spcAft>
          </a:pPr>
          <a:r>
            <a:rPr lang="en-US" sz="3400" kern="1200" dirty="0" err="1" smtClean="0">
              <a:solidFill>
                <a:schemeClr val="tx1"/>
              </a:solidFill>
            </a:rPr>
            <a:t>Correlational</a:t>
          </a:r>
          <a:r>
            <a:rPr lang="en-US" sz="3400" kern="1200" dirty="0" smtClean="0">
              <a:solidFill>
                <a:schemeClr val="tx1"/>
              </a:solidFill>
            </a:rPr>
            <a:t>                                                    Data   </a:t>
          </a:r>
          <a:endParaRPr lang="en-US" sz="3400" kern="1200" dirty="0">
            <a:solidFill>
              <a:schemeClr val="tx1"/>
            </a:solidFill>
          </a:endParaRPr>
        </a:p>
      </dsp:txBody>
      <dsp:txXfrm>
        <a:off x="0" y="705591"/>
        <a:ext cx="2741771" cy="2193417"/>
      </dsp:txXfrm>
    </dsp:sp>
    <dsp:sp modelId="{3CA884A8-B51A-4865-9F03-C91D90D79376}">
      <dsp:nvSpPr>
        <dsp:cNvPr id="0" name=""/>
        <dsp:cNvSpPr/>
      </dsp:nvSpPr>
      <dsp:spPr>
        <a:xfrm rot="16200000">
          <a:off x="3545584" y="1771920"/>
          <a:ext cx="2052831" cy="822531"/>
        </a:xfrm>
        <a:prstGeom prst="leftArrow">
          <a:avLst>
            <a:gd name="adj1" fmla="val 60000"/>
            <a:gd name="adj2" fmla="val 50000"/>
          </a:avLst>
        </a:prstGeom>
        <a:solidFill>
          <a:schemeClr val="accent4">
            <a:hueOff val="-2232385"/>
            <a:satOff val="13449"/>
            <a:lumOff val="107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FA208CC-934E-4EB7-B175-A2A3442FB457}">
      <dsp:nvSpPr>
        <dsp:cNvPr id="0" name=""/>
        <dsp:cNvSpPr/>
      </dsp:nvSpPr>
      <dsp:spPr>
        <a:xfrm>
          <a:off x="3201114" y="60061"/>
          <a:ext cx="2741771" cy="2193417"/>
        </a:xfrm>
        <a:prstGeom prst="roundRect">
          <a:avLst>
            <a:gd name="adj" fmla="val 10000"/>
          </a:avLst>
        </a:prstGeom>
        <a:solidFill>
          <a:schemeClr val="accent4">
            <a:hueOff val="-2232385"/>
            <a:satOff val="13449"/>
            <a:lumOff val="107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tx1"/>
              </a:solidFill>
            </a:rPr>
            <a:t>Observational Data</a:t>
          </a:r>
          <a:endParaRPr lang="en-US" sz="3400" kern="1200" dirty="0">
            <a:solidFill>
              <a:schemeClr val="tx1"/>
            </a:solidFill>
          </a:endParaRPr>
        </a:p>
      </dsp:txBody>
      <dsp:txXfrm>
        <a:off x="3201114" y="60061"/>
        <a:ext cx="2741771" cy="2193417"/>
      </dsp:txXfrm>
    </dsp:sp>
    <dsp:sp modelId="{7F8C0505-09B9-48DC-983D-57AFF86ABD5F}">
      <dsp:nvSpPr>
        <dsp:cNvPr id="0" name=""/>
        <dsp:cNvSpPr/>
      </dsp:nvSpPr>
      <dsp:spPr>
        <a:xfrm rot="18909380">
          <a:off x="5766212" y="2296628"/>
          <a:ext cx="2348581" cy="822531"/>
        </a:xfrm>
        <a:prstGeom prst="leftArrow">
          <a:avLst>
            <a:gd name="adj1" fmla="val 60000"/>
            <a:gd name="adj2" fmla="val 50000"/>
          </a:avLst>
        </a:prstGeom>
        <a:solidFill>
          <a:schemeClr val="accent4">
            <a:hueOff val="-4464770"/>
            <a:satOff val="26899"/>
            <a:lumOff val="215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48787C6-7600-4B9E-BECC-B3F0D6D68615}">
      <dsp:nvSpPr>
        <dsp:cNvPr id="0" name=""/>
        <dsp:cNvSpPr/>
      </dsp:nvSpPr>
      <dsp:spPr>
        <a:xfrm>
          <a:off x="6402228" y="783105"/>
          <a:ext cx="2741771" cy="2193417"/>
        </a:xfrm>
        <a:prstGeom prst="roundRect">
          <a:avLst>
            <a:gd name="adj" fmla="val 10000"/>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tx1"/>
              </a:solidFill>
            </a:rPr>
            <a:t>Experimental Data </a:t>
          </a:r>
          <a:endParaRPr lang="en-US" sz="3400" kern="1200" dirty="0">
            <a:solidFill>
              <a:schemeClr val="tx1"/>
            </a:solidFill>
          </a:endParaRPr>
        </a:p>
      </dsp:txBody>
      <dsp:txXfrm>
        <a:off x="6402228" y="783105"/>
        <a:ext cx="2741771" cy="219341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D269E7-EC86-4B2D-91A6-CF3E892ADE9B}" type="datetimeFigureOut">
              <a:rPr lang="en-US" smtClean="0"/>
              <a:pPr/>
              <a:t>3/27/2018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264290-9920-432D-8BE7-92C4C8BE728D}" type="slidenum">
              <a:rPr lang="en-US" smtClean="0"/>
              <a:pPr/>
              <a:t>‹#›</a:t>
            </a:fld>
            <a:endParaRPr lang="en-US"/>
          </a:p>
        </p:txBody>
      </p:sp>
    </p:spTree>
    <p:extLst>
      <p:ext uri="{BB962C8B-B14F-4D97-AF65-F5344CB8AC3E}">
        <p14:creationId xmlns="" xmlns:p14="http://schemas.microsoft.com/office/powerpoint/2010/main" val="604148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Standing slide</a:t>
            </a:r>
            <a:endParaRPr lang="en-US" dirty="0"/>
          </a:p>
        </p:txBody>
      </p:sp>
      <p:sp>
        <p:nvSpPr>
          <p:cNvPr id="4" name="Slide Number Placeholder 3"/>
          <p:cNvSpPr>
            <a:spLocks noGrp="1"/>
          </p:cNvSpPr>
          <p:nvPr>
            <p:ph type="sldNum" sz="quarter" idx="10"/>
          </p:nvPr>
        </p:nvSpPr>
        <p:spPr/>
        <p:txBody>
          <a:bodyPr/>
          <a:lstStyle/>
          <a:p>
            <a:fld id="{1E3F207D-DC19-47C8-AF89-876EDB969543}" type="slidenum">
              <a:rPr lang="en-US">
                <a:solidFill>
                  <a:prstClr val="black"/>
                </a:solidFill>
              </a:rPr>
              <a:pPr/>
              <a:t>1</a:t>
            </a:fld>
            <a:endParaRPr lang="en-US">
              <a:solidFill>
                <a:prstClr val="black"/>
              </a:solidFill>
            </a:endParaRPr>
          </a:p>
        </p:txBody>
      </p:sp>
    </p:spTree>
    <p:extLst>
      <p:ext uri="{BB962C8B-B14F-4D97-AF65-F5344CB8AC3E}">
        <p14:creationId xmlns="" xmlns:p14="http://schemas.microsoft.com/office/powerpoint/2010/main" val="2670360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x-none" dirty="0"/>
          </a:p>
          <a:p>
            <a:endParaRPr lang="en-US" altLang="x-none" dirty="0"/>
          </a:p>
          <a:p>
            <a:endParaRPr lang="en-US" altLang="x-none" dirty="0"/>
          </a:p>
          <a:p>
            <a:endParaRPr lang="en-US" altLang="x-none" dirty="0"/>
          </a:p>
        </p:txBody>
      </p:sp>
      <p:sp>
        <p:nvSpPr>
          <p:cNvPr id="102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128"/>
              </a:defRPr>
            </a:lvl1pPr>
            <a:lvl2pPr marL="742950" indent="-285750">
              <a:defRPr sz="2400">
                <a:solidFill>
                  <a:schemeClr val="tx1"/>
                </a:solidFill>
                <a:latin typeface="Times" charset="0"/>
                <a:ea typeface="MS PGothic" charset="-128"/>
              </a:defRPr>
            </a:lvl2pPr>
            <a:lvl3pPr marL="1143000" indent="-228600">
              <a:defRPr sz="2400">
                <a:solidFill>
                  <a:schemeClr val="tx1"/>
                </a:solidFill>
                <a:latin typeface="Times" charset="0"/>
                <a:ea typeface="MS PGothic" charset="-128"/>
              </a:defRPr>
            </a:lvl3pPr>
            <a:lvl4pPr marL="1600200" indent="-228600">
              <a:defRPr sz="2400">
                <a:solidFill>
                  <a:schemeClr val="tx1"/>
                </a:solidFill>
                <a:latin typeface="Times" charset="0"/>
                <a:ea typeface="MS PGothic" charset="-128"/>
              </a:defRPr>
            </a:lvl4pPr>
            <a:lvl5pPr marL="2057400" indent="-22860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fld id="{5BE02612-C376-9646-A36F-C63167E648CD}" type="slidenum">
              <a:rPr lang="en-US" altLang="en-US" sz="1200"/>
              <a:pPr/>
              <a:t>12</a:t>
            </a:fld>
            <a:endParaRPr lang="en-US" altLang="en-US" sz="1200"/>
          </a:p>
        </p:txBody>
      </p:sp>
    </p:spTree>
    <p:extLst>
      <p:ext uri="{BB962C8B-B14F-4D97-AF65-F5344CB8AC3E}">
        <p14:creationId xmlns="" xmlns:p14="http://schemas.microsoft.com/office/powerpoint/2010/main" val="27945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Standing slide</a:t>
            </a:r>
            <a:endParaRPr lang="en-US" dirty="0"/>
          </a:p>
        </p:txBody>
      </p:sp>
      <p:sp>
        <p:nvSpPr>
          <p:cNvPr id="4" name="Slide Number Placeholder 3"/>
          <p:cNvSpPr>
            <a:spLocks noGrp="1"/>
          </p:cNvSpPr>
          <p:nvPr>
            <p:ph type="sldNum" sz="quarter" idx="10"/>
          </p:nvPr>
        </p:nvSpPr>
        <p:spPr/>
        <p:txBody>
          <a:bodyPr/>
          <a:lstStyle/>
          <a:p>
            <a:fld id="{1E3F207D-DC19-47C8-AF89-876EDB969543}" type="slidenum">
              <a:rPr lang="en-US">
                <a:solidFill>
                  <a:prstClr val="black"/>
                </a:solidFill>
              </a:rPr>
              <a:pPr/>
              <a:t>14</a:t>
            </a:fld>
            <a:endParaRPr lang="en-US">
              <a:solidFill>
                <a:prstClr val="black"/>
              </a:solidFill>
            </a:endParaRPr>
          </a:p>
        </p:txBody>
      </p:sp>
    </p:spTree>
    <p:extLst>
      <p:ext uri="{BB962C8B-B14F-4D97-AF65-F5344CB8AC3E}">
        <p14:creationId xmlns="" xmlns:p14="http://schemas.microsoft.com/office/powerpoint/2010/main" val="2670360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091934D-5351-4C21-AD6F-2B38C67F1D11}" type="slidenum">
              <a:rPr lang="en-US" smtClean="0"/>
              <a:pPr>
                <a:defRPr/>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9D239FD-141C-4CB4-998D-F8BFCF59A1AA}" type="slidenum">
              <a:rPr lang="en-US" smtClean="0"/>
              <a:pPr>
                <a:defRPr/>
              </a:pPr>
              <a:t>40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9D239FD-141C-4CB4-998D-F8BFCF59A1AA}" type="slidenum">
              <a:rPr lang="en-US" smtClean="0"/>
              <a:pPr>
                <a:defRPr/>
              </a:pPr>
              <a:t>41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9D239FD-141C-4CB4-998D-F8BFCF59A1AA}" type="slidenum">
              <a:rPr lang="en-US" smtClean="0"/>
              <a:pPr>
                <a:defRPr/>
              </a:pPr>
              <a:t>42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05DB257C-FD04-4D92-B508-451A889F1B37}" type="slidenum">
              <a:rPr lang="en-US" smtClean="0"/>
              <a:pPr>
                <a:defRPr/>
              </a:pPr>
              <a:t>43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9D239FD-141C-4CB4-998D-F8BFCF59A1AA}" type="slidenum">
              <a:rPr lang="en-US" smtClean="0"/>
              <a:pPr>
                <a:defRPr/>
              </a:pPr>
              <a:t>44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9D239FD-141C-4CB4-998D-F8BFCF59A1AA}" type="slidenum">
              <a:rPr lang="en-US" smtClean="0"/>
              <a:pPr>
                <a:defRPr/>
              </a:pPr>
              <a:t>47</a:t>
            </a:fld>
            <a:endParaRPr lang="en-US"/>
          </a:p>
        </p:txBody>
      </p:sp>
    </p:spTree>
    <p:extLst>
      <p:ext uri="{BB962C8B-B14F-4D97-AF65-F5344CB8AC3E}">
        <p14:creationId xmlns:p14="http://schemas.microsoft.com/office/powerpoint/2010/main" xmlns="" val="4212530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9D239FD-141C-4CB4-998D-F8BFCF59A1AA}" type="slidenum">
              <a:rPr lang="en-US" smtClean="0"/>
              <a:pPr>
                <a:defRPr/>
              </a:pPr>
              <a:t>58</a:t>
            </a:fld>
            <a:endParaRPr lang="en-US"/>
          </a:p>
        </p:txBody>
      </p:sp>
    </p:spTree>
    <p:extLst>
      <p:ext uri="{BB962C8B-B14F-4D97-AF65-F5344CB8AC3E}">
        <p14:creationId xmlns:p14="http://schemas.microsoft.com/office/powerpoint/2010/main" xmlns="" val="4212530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F207D-DC19-47C8-AF89-876EDB969543}" type="slidenum">
              <a:rPr lang="en-US">
                <a:solidFill>
                  <a:prstClr val="black"/>
                </a:solidFill>
              </a:rPr>
              <a:pPr/>
              <a:t>2</a:t>
            </a:fld>
            <a:endParaRPr lang="en-US">
              <a:solidFill>
                <a:prstClr val="black"/>
              </a:solidFill>
            </a:endParaRPr>
          </a:p>
        </p:txBody>
      </p:sp>
    </p:spTree>
    <p:extLst>
      <p:ext uri="{BB962C8B-B14F-4D97-AF65-F5344CB8AC3E}">
        <p14:creationId xmlns="" xmlns:p14="http://schemas.microsoft.com/office/powerpoint/2010/main" val="2670360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9D239FD-141C-4CB4-998D-F8BFCF59A1AA}" type="slidenum">
              <a:rPr lang="en-US" smtClean="0"/>
              <a:pPr>
                <a:defRPr/>
              </a:pPr>
              <a:t>59</a:t>
            </a:fld>
            <a:endParaRPr lang="en-US"/>
          </a:p>
        </p:txBody>
      </p:sp>
    </p:spTree>
    <p:extLst>
      <p:ext uri="{BB962C8B-B14F-4D97-AF65-F5344CB8AC3E}">
        <p14:creationId xmlns:p14="http://schemas.microsoft.com/office/powerpoint/2010/main" xmlns="" val="1485213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9D239FD-141C-4CB4-998D-F8BFCF59A1AA}" type="slidenum">
              <a:rPr lang="en-US" smtClean="0"/>
              <a:pPr>
                <a:defRPr/>
              </a:pPr>
              <a:t>60</a:t>
            </a:fld>
            <a:endParaRPr lang="en-US"/>
          </a:p>
        </p:txBody>
      </p:sp>
    </p:spTree>
    <p:extLst>
      <p:ext uri="{BB962C8B-B14F-4D97-AF65-F5344CB8AC3E}">
        <p14:creationId xmlns:p14="http://schemas.microsoft.com/office/powerpoint/2010/main" xmlns="" val="4212530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9D239FD-141C-4CB4-998D-F8BFCF59A1AA}" type="slidenum">
              <a:rPr lang="en-US" smtClean="0"/>
              <a:pPr>
                <a:defRPr/>
              </a:pPr>
              <a:t>61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F207D-DC19-47C8-AF89-876EDB969543}" type="slidenum">
              <a:rPr lang="en-US">
                <a:solidFill>
                  <a:prstClr val="black"/>
                </a:solidFill>
              </a:rPr>
              <a:pPr/>
              <a:t>3</a:t>
            </a:fld>
            <a:endParaRPr lang="en-US">
              <a:solidFill>
                <a:prstClr val="black"/>
              </a:solidFill>
            </a:endParaRPr>
          </a:p>
        </p:txBody>
      </p:sp>
    </p:spTree>
    <p:extLst>
      <p:ext uri="{BB962C8B-B14F-4D97-AF65-F5344CB8AC3E}">
        <p14:creationId xmlns="" xmlns:p14="http://schemas.microsoft.com/office/powerpoint/2010/main" val="2670360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F207D-DC19-47C8-AF89-876EDB969543}" type="slidenum">
              <a:rPr lang="en-US">
                <a:solidFill>
                  <a:prstClr val="black"/>
                </a:solidFill>
              </a:rPr>
              <a:pPr/>
              <a:t>4</a:t>
            </a:fld>
            <a:endParaRPr lang="en-US" dirty="0">
              <a:solidFill>
                <a:prstClr val="black"/>
              </a:solidFill>
            </a:endParaRPr>
          </a:p>
        </p:txBody>
      </p:sp>
    </p:spTree>
    <p:extLst>
      <p:ext uri="{BB962C8B-B14F-4D97-AF65-F5344CB8AC3E}">
        <p14:creationId xmlns="" xmlns:p14="http://schemas.microsoft.com/office/powerpoint/2010/main" val="2670360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F207D-DC19-47C8-AF89-876EDB969543}" type="slidenum">
              <a:rPr lang="en-US">
                <a:solidFill>
                  <a:prstClr val="black"/>
                </a:solidFill>
              </a:rPr>
              <a:pPr/>
              <a:t>5</a:t>
            </a:fld>
            <a:endParaRPr lang="en-US">
              <a:solidFill>
                <a:prstClr val="black"/>
              </a:solidFill>
            </a:endParaRPr>
          </a:p>
        </p:txBody>
      </p:sp>
    </p:spTree>
    <p:extLst>
      <p:ext uri="{BB962C8B-B14F-4D97-AF65-F5344CB8AC3E}">
        <p14:creationId xmlns="" xmlns:p14="http://schemas.microsoft.com/office/powerpoint/2010/main" val="2670360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F207D-DC19-47C8-AF89-876EDB969543}" type="slidenum">
              <a:rPr lang="en-US">
                <a:solidFill>
                  <a:prstClr val="black"/>
                </a:solidFill>
              </a:rPr>
              <a:pPr/>
              <a:t>6</a:t>
            </a:fld>
            <a:endParaRPr lang="en-US">
              <a:solidFill>
                <a:prstClr val="black"/>
              </a:solidFill>
            </a:endParaRPr>
          </a:p>
        </p:txBody>
      </p:sp>
    </p:spTree>
    <p:extLst>
      <p:ext uri="{BB962C8B-B14F-4D97-AF65-F5344CB8AC3E}">
        <p14:creationId xmlns="" xmlns:p14="http://schemas.microsoft.com/office/powerpoint/2010/main" val="2670360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F207D-DC19-47C8-AF89-876EDB969543}" type="slidenum">
              <a:rPr lang="en-US">
                <a:solidFill>
                  <a:prstClr val="black"/>
                </a:solidFill>
              </a:rPr>
              <a:pPr/>
              <a:t>7</a:t>
            </a:fld>
            <a:endParaRPr lang="en-US">
              <a:solidFill>
                <a:prstClr val="black"/>
              </a:solidFill>
            </a:endParaRPr>
          </a:p>
        </p:txBody>
      </p:sp>
    </p:spTree>
    <p:extLst>
      <p:ext uri="{BB962C8B-B14F-4D97-AF65-F5344CB8AC3E}">
        <p14:creationId xmlns="" xmlns:p14="http://schemas.microsoft.com/office/powerpoint/2010/main" val="2670360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the rapid development occurring during this period, many physical and mental health conditions, substance use disorders, and health risk behaviors first emerge during </a:t>
            </a:r>
            <a:r>
              <a:rPr lang="en-US" b="1" dirty="0"/>
              <a:t>adolescence</a:t>
            </a:r>
            <a:r>
              <a:rPr lang="en-US" dirty="0"/>
              <a:t>. Yet </a:t>
            </a:r>
            <a:r>
              <a:rPr lang="en-US" b="1" dirty="0"/>
              <a:t>well</a:t>
            </a:r>
            <a:r>
              <a:rPr lang="en-US" dirty="0"/>
              <a:t>-care </a:t>
            </a:r>
            <a:r>
              <a:rPr lang="en-US" b="1" dirty="0"/>
              <a:t>visit</a:t>
            </a:r>
            <a:r>
              <a:rPr lang="en-US" dirty="0"/>
              <a:t> rates decline as children age into </a:t>
            </a:r>
            <a:r>
              <a:rPr lang="en-US" b="1" dirty="0"/>
              <a:t>adolescence</a:t>
            </a:r>
            <a:r>
              <a:rPr lang="en-US" dirty="0"/>
              <a:t>.</a:t>
            </a:r>
          </a:p>
        </p:txBody>
      </p:sp>
      <p:sp>
        <p:nvSpPr>
          <p:cNvPr id="4" name="Slide Number Placeholder 3"/>
          <p:cNvSpPr>
            <a:spLocks noGrp="1"/>
          </p:cNvSpPr>
          <p:nvPr>
            <p:ph type="sldNum" sz="quarter" idx="10"/>
          </p:nvPr>
        </p:nvSpPr>
        <p:spPr/>
        <p:txBody>
          <a:bodyPr/>
          <a:lstStyle/>
          <a:p>
            <a:fld id="{E3B4E898-E448-4249-A88E-85E810BB23D7}" type="slidenum">
              <a:rPr lang="en-US" smtClean="0"/>
              <a:pPr/>
              <a:t>8</a:t>
            </a:fld>
            <a:endParaRPr lang="en-US"/>
          </a:p>
        </p:txBody>
      </p:sp>
    </p:spTree>
    <p:extLst>
      <p:ext uri="{BB962C8B-B14F-4D97-AF65-F5344CB8AC3E}">
        <p14:creationId xmlns="" xmlns:p14="http://schemas.microsoft.com/office/powerpoint/2010/main" val="1250441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Notes Placeholder 2"/>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Recommended preventive care - RAND study from 2007</a:t>
            </a:r>
          </a:p>
          <a:p>
            <a:pPr eaLnBrk="1" hangingPunct="1"/>
            <a:r>
              <a:rPr lang="en-US" altLang="en-US" dirty="0"/>
              <a:t>Preventive vs non-preventive care rates – </a:t>
            </a:r>
            <a:r>
              <a:rPr lang="en-US" altLang="en-US" dirty="0" err="1"/>
              <a:t>Nordin</a:t>
            </a:r>
            <a:r>
              <a:rPr lang="en-US" altLang="en-US" dirty="0"/>
              <a:t> 2010 study</a:t>
            </a:r>
          </a:p>
          <a:p>
            <a:pPr eaLnBrk="1" hangingPunct="1"/>
            <a:r>
              <a:rPr lang="en-US" altLang="en-US" b="1" dirty="0">
                <a:solidFill>
                  <a:srgbClr val="FF0000"/>
                </a:solidFill>
              </a:rPr>
              <a:t>Annual preventive care visit &amp; time alone– Irwin Pediatrics study – 2009 </a:t>
            </a:r>
            <a:endParaRPr lang="en-US" altLang="en-US" dirty="0"/>
          </a:p>
        </p:txBody>
      </p:sp>
      <p:sp>
        <p:nvSpPr>
          <p:cNvPr id="18435" name="Slide Number Placeholder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4E70A29F-8750-8B46-9261-269B964362AD}" type="slidenum">
              <a:rPr lang="en-US" altLang="en-US" sz="1200"/>
              <a:pPr/>
              <a:t>9</a:t>
            </a:fld>
            <a:endParaRPr lang="en-US" altLang="en-US" sz="1200"/>
          </a:p>
        </p:txBody>
      </p:sp>
    </p:spTree>
    <p:extLst>
      <p:ext uri="{BB962C8B-B14F-4D97-AF65-F5344CB8AC3E}">
        <p14:creationId xmlns="" xmlns:p14="http://schemas.microsoft.com/office/powerpoint/2010/main" val="656858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5ADAAD-F40A-0C48-9CCD-FF4DE555665C}" type="datetimeFigureOut">
              <a:rPr lang="en-US" smtClean="0"/>
              <a:pPr/>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D66E6-E5B6-8B40-92A2-27719A6E432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5ADAAD-F40A-0C48-9CCD-FF4DE555665C}" type="datetimeFigureOut">
              <a:rPr lang="en-US" smtClean="0"/>
              <a:pPr/>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D66E6-E5B6-8B40-92A2-27719A6E43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5ADAAD-F40A-0C48-9CCD-FF4DE555665C}" type="datetimeFigureOut">
              <a:rPr lang="en-US" smtClean="0"/>
              <a:pPr/>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D66E6-E5B6-8B40-92A2-27719A6E432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92969" y="2268141"/>
            <a:ext cx="7358063" cy="2321719"/>
          </a:xfrm>
          <a:prstGeom prst="rect">
            <a:avLst/>
          </a:prstGeom>
        </p:spPr>
        <p:txBody>
          <a:bodyPr/>
          <a:lstStyle/>
          <a:p>
            <a:r>
              <a:t>Title Text</a:t>
            </a:r>
          </a:p>
        </p:txBody>
      </p:sp>
      <p:sp>
        <p:nvSpPr>
          <p:cNvPr id="3" name="Slide Number">
            <a:extLst>
              <a:ext uri="{FF2B5EF4-FFF2-40B4-BE49-F238E27FC236}"/>
            </a:extLst>
          </p:cNvPr>
          <p:cNvSpPr txBox="1">
            <a:spLocks noGrp="1"/>
          </p:cNvSpPr>
          <p:nvPr>
            <p:ph type="sldNum" sz="quarter" idx="10"/>
          </p:nvPr>
        </p:nvSpPr>
        <p:spPr>
          <a:xfrm>
            <a:off x="0" y="0"/>
            <a:ext cx="0" cy="0"/>
          </a:xfrm>
          <a:prstGeom prst="rect">
            <a:avLst/>
          </a:prstGeom>
        </p:spPr>
        <p:txBody>
          <a:bodyPr/>
          <a:lstStyle>
            <a:lvl1pPr>
              <a:defRPr>
                <a:latin typeface="Times" pitchFamily="2" charset="0"/>
                <a:ea typeface="ＭＳ Ｐゴシック" panose="020B0600070205080204" pitchFamily="34" charset="-128"/>
              </a:defRPr>
            </a:lvl1pPr>
          </a:lstStyle>
          <a:p>
            <a:pPr>
              <a:defRPr/>
            </a:pPr>
            <a:fld id="{A7855522-0AB6-0647-8DFD-BDE2A303C818}" type="slidenum">
              <a:rPr/>
              <a:pPr>
                <a:defRPr/>
              </a:pPr>
              <a:t>‹#›</a:t>
            </a:fld>
            <a:endParaRPr/>
          </a:p>
        </p:txBody>
      </p:sp>
    </p:spTree>
    <p:extLst>
      <p:ext uri="{BB962C8B-B14F-4D97-AF65-F5344CB8AC3E}">
        <p14:creationId xmlns="" xmlns:p14="http://schemas.microsoft.com/office/powerpoint/2010/main" val="208800972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5ADAAD-F40A-0C48-9CCD-FF4DE555665C}" type="datetimeFigureOut">
              <a:rPr lang="en-US" smtClean="0"/>
              <a:pPr/>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D66E6-E5B6-8B40-92A2-27719A6E432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5ADAAD-F40A-0C48-9CCD-FF4DE555665C}" type="datetimeFigureOut">
              <a:rPr lang="en-US" smtClean="0"/>
              <a:pPr/>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D66E6-E5B6-8B40-92A2-27719A6E432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5ADAAD-F40A-0C48-9CCD-FF4DE555665C}" type="datetimeFigureOut">
              <a:rPr lang="en-US" smtClean="0"/>
              <a:pPr/>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4D66E6-E5B6-8B40-92A2-27719A6E432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5ADAAD-F40A-0C48-9CCD-FF4DE555665C}" type="datetimeFigureOut">
              <a:rPr lang="en-US" smtClean="0"/>
              <a:pPr/>
              <a:t>3/27/2018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4D66E6-E5B6-8B40-92A2-27719A6E432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5ADAAD-F40A-0C48-9CCD-FF4DE555665C}" type="datetimeFigureOut">
              <a:rPr lang="en-US" smtClean="0"/>
              <a:pPr/>
              <a:t>3/27/2018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4D66E6-E5B6-8B40-92A2-27719A6E43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5ADAAD-F40A-0C48-9CCD-FF4DE555665C}" type="datetimeFigureOut">
              <a:rPr lang="en-US" smtClean="0"/>
              <a:pPr/>
              <a:t>3/27/2018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4D66E6-E5B6-8B40-92A2-27719A6E43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5ADAAD-F40A-0C48-9CCD-FF4DE555665C}" type="datetimeFigureOut">
              <a:rPr lang="en-US" smtClean="0"/>
              <a:pPr/>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4D66E6-E5B6-8B40-92A2-27719A6E432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5ADAAD-F40A-0C48-9CCD-FF4DE555665C}" type="datetimeFigureOut">
              <a:rPr lang="en-US" smtClean="0"/>
              <a:pPr/>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4D66E6-E5B6-8B40-92A2-27719A6E432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ADAAD-F40A-0C48-9CCD-FF4DE555665C}" type="datetimeFigureOut">
              <a:rPr lang="en-US" smtClean="0"/>
              <a:pPr/>
              <a:t>3/27/2018</a:t>
            </a:fld>
            <a:endParaRPr lang="en-US"/>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D66E6-E5B6-8B40-92A2-27719A6E43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tiff"/><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3.jpeg"/><Relationship Id="rId4" Type="http://schemas.openxmlformats.org/officeDocument/2006/relationships/image" Target="../media/image22.tiff"/></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hyperlink" Target="http://www.ohioadolescenthealth.org/" TargetMode="Externa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startschoollater.net/"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hyperlink" Target="mailto:LISTSERV@LIST.NIH.GOV"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mailto:Lesley.Craig@hhs.gov"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images.google.com/url?sa=i&amp;rct=j&amp;q=drugs&amp;source=images&amp;cd=&amp;cad=rja&amp;docid=Gh6neWUTLwv2fM&amp;tbnid=9lVkfmmd_VsH7M:&amp;ved=0CAUQjRw&amp;url=http://www.digitaltrends.com/web/feds-bust-farmers-market-an-online-illegal-drug-ring-hidden-by-tor/&amp;ei=nnn5UbKEGITCywGSuoDYCQ&amp;bvm=bv.49967636,d.aWc&amp;psig=AFQjCNEdgxRkzPx2TFBwkfazSj7tdunQ8Q&amp;ust=1375390465855537"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register.gotowebinar.com/register/6597935470303763202"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mailto:Lesley.Craig@hhs.gov"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conservancy.umn.edu/handle/11299/162769"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cdc.gov/pcd/issues/2014/14_0383.ht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1.xml.rels><?xml version="1.0" encoding="UTF-8" standalone="yes"?>
<Relationships xmlns="http://schemas.openxmlformats.org/package/2006/relationships"><Relationship Id="rId3" Type="http://schemas.openxmlformats.org/officeDocument/2006/relationships/hyperlink" Target="https://www.cdc.gov/pcd/issues/2014/14_0383.ht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cdc.gov/pcd/issues/2014/14_0383.ht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4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sleepeducation.org/healthysleep" TargetMode="External"/><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www.cdc.gov/sleep" TargetMode="External"/><Relationship Id="rId5" Type="http://schemas.openxmlformats.org/officeDocument/2006/relationships/image" Target="../media/image8.pn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hyperlink" Target="http://www.nhlbi.nih.gov/health/resources/sleep/aaw-awake" TargetMode="External"/><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science.education.nih.gov/customers/HSSleep.html" TargetMode="External"/><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kidshealth.org/classroom/9to12/body/functions/sleep.pdf"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www.school.sleepeducation.com/"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hyperlink" Target="http://www.ohioadolescenthealth.org/sleep-resources.html"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startschoollater.net/download-flyers.html" TargetMode="External"/><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nhlbi.nih.gov/health-pro/resources/sleep/problem-sleepiness" TargetMode="External"/><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tore.samhsa.gov/product/Treating-Sleep-Problems-of-People-in-Recovery-From-Substance-Use-Disorders/SMA14-4859" TargetMode="External"/><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59.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6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image" Target="../media/image83.png"/><Relationship Id="rId2" Type="http://schemas.openxmlformats.org/officeDocument/2006/relationships/image" Target="../media/image73.jpeg"/><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6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90.jpeg"/></Relationships>
</file>

<file path=ppt/slides/_rels/slide66.xml.rels><?xml version="1.0" encoding="UTF-8" standalone="yes"?>
<Relationships xmlns="http://schemas.openxmlformats.org/package/2006/relationships"><Relationship Id="rId3" Type="http://schemas.openxmlformats.org/officeDocument/2006/relationships/hyperlink" Target="http://www.mnsleep.net/school-start-time/partners" TargetMode="External"/><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hyperlink" Target="http://www.startschoollater.net/" TargetMode="External"/><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93.png"/></Relationships>
</file>

<file path=ppt/slides/_rels/slide68.xml.rels><?xml version="1.0" encoding="UTF-8" standalone="yes"?>
<Relationships xmlns="http://schemas.openxmlformats.org/package/2006/relationships"><Relationship Id="rId3" Type="http://schemas.openxmlformats.org/officeDocument/2006/relationships/hyperlink" Target="http://www.ohioadolescenthealth.org/" TargetMode="External"/><Relationship Id="rId2" Type="http://schemas.openxmlformats.org/officeDocument/2006/relationships/image" Target="../media/image95.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96.jpeg"/></Relationships>
</file>

<file path=ppt/slides/_rels/slide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23" y="0"/>
            <a:ext cx="9144000" cy="6858000"/>
          </a:xfrm>
          <a:prstGeom prst="rect">
            <a:avLst/>
          </a:prstGeom>
          <a:solidFill>
            <a:srgbClr val="2FBEB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187451" y="152400"/>
            <a:ext cx="8769096" cy="647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TextBox 16"/>
          <p:cNvSpPr txBox="1"/>
          <p:nvPr/>
        </p:nvSpPr>
        <p:spPr>
          <a:xfrm>
            <a:off x="187451" y="1976014"/>
            <a:ext cx="8769096" cy="954107"/>
          </a:xfrm>
          <a:prstGeom prst="rect">
            <a:avLst/>
          </a:prstGeom>
          <a:noFill/>
        </p:spPr>
        <p:txBody>
          <a:bodyPr wrap="square" rtlCol="0">
            <a:spAutoFit/>
          </a:bodyPr>
          <a:lstStyle/>
          <a:p>
            <a:pPr algn="ctr"/>
            <a:r>
              <a:rPr lang="en-US" sz="2800" b="1" cap="small" dirty="0" smtClean="0">
                <a:solidFill>
                  <a:srgbClr val="003399"/>
                </a:solidFill>
                <a:latin typeface="Bell MT"/>
                <a:ea typeface="Calibri"/>
                <a:cs typeface="Times New Roman"/>
              </a:rPr>
              <a:t>The Role of Sleep in Adolescent Mental Health and Substance Use </a:t>
            </a:r>
            <a:r>
              <a:rPr lang="en-US" sz="2800" b="1" dirty="0" smtClean="0">
                <a:solidFill>
                  <a:srgbClr val="003399"/>
                </a:solidFill>
                <a:latin typeface="Bell MT"/>
                <a:ea typeface="Calibri"/>
                <a:cs typeface="Times New Roman"/>
              </a:rPr>
              <a:t> </a:t>
            </a:r>
          </a:p>
        </p:txBody>
      </p:sp>
      <p:sp>
        <p:nvSpPr>
          <p:cNvPr id="13" name="TextBox 12"/>
          <p:cNvSpPr txBox="1"/>
          <p:nvPr/>
        </p:nvSpPr>
        <p:spPr>
          <a:xfrm>
            <a:off x="304800" y="2930242"/>
            <a:ext cx="8542007" cy="2769989"/>
          </a:xfrm>
          <a:prstGeom prst="rect">
            <a:avLst/>
          </a:prstGeom>
          <a:noFill/>
        </p:spPr>
        <p:txBody>
          <a:bodyPr wrap="square" rtlCol="0">
            <a:spAutoFit/>
          </a:bodyPr>
          <a:lstStyle/>
          <a:p>
            <a:pPr algn="ctr"/>
            <a:r>
              <a:rPr lang="en-US" b="1" cap="small" dirty="0" smtClean="0">
                <a:solidFill>
                  <a:schemeClr val="tx1">
                    <a:lumMod val="75000"/>
                    <a:lumOff val="25000"/>
                  </a:schemeClr>
                </a:solidFill>
                <a:latin typeface="Bell MT" panose="02020503060305020303" pitchFamily="18" charset="0"/>
              </a:rPr>
              <a:t>Tuesday, March 27, 2018</a:t>
            </a:r>
          </a:p>
          <a:p>
            <a:pPr>
              <a:spcAft>
                <a:spcPts val="800"/>
              </a:spcAft>
            </a:pPr>
            <a:r>
              <a:rPr lang="en-US" sz="1600" b="1" dirty="0" smtClean="0">
                <a:solidFill>
                  <a:srgbClr val="595959"/>
                </a:solidFill>
                <a:latin typeface="Bell MT"/>
                <a:ea typeface="Times New Roman"/>
                <a:cs typeface="Times New Roman"/>
              </a:rPr>
              <a:t>Session Hosts:</a:t>
            </a:r>
            <a:endParaRPr lang="en-US" sz="1600" dirty="0" smtClean="0">
              <a:solidFill>
                <a:srgbClr val="595959"/>
              </a:solidFill>
              <a:latin typeface="Bell MT"/>
              <a:ea typeface="Times New Roman"/>
              <a:cs typeface="Times New Roman"/>
            </a:endParaRPr>
          </a:p>
          <a:p>
            <a:pPr marL="285750" indent="-285750">
              <a:spcAft>
                <a:spcPts val="800"/>
              </a:spcAft>
              <a:buFont typeface="Wingdings" panose="05000000000000000000" pitchFamily="2" charset="2"/>
              <a:buChar char="§"/>
            </a:pPr>
            <a:r>
              <a:rPr lang="en-US" sz="1600" dirty="0" smtClean="0">
                <a:solidFill>
                  <a:srgbClr val="595959"/>
                </a:solidFill>
                <a:latin typeface="Bell MT"/>
                <a:ea typeface="Times New Roman"/>
                <a:cs typeface="Times New Roman"/>
              </a:rPr>
              <a:t>U.S</a:t>
            </a:r>
            <a:r>
              <a:rPr lang="en-US" sz="1600" dirty="0">
                <a:solidFill>
                  <a:srgbClr val="595959"/>
                </a:solidFill>
                <a:latin typeface="Bell MT"/>
                <a:ea typeface="Times New Roman"/>
                <a:cs typeface="Times New Roman"/>
              </a:rPr>
              <a:t>. Department of Health and Human </a:t>
            </a:r>
            <a:r>
              <a:rPr lang="en-US" sz="1600" dirty="0" smtClean="0">
                <a:solidFill>
                  <a:srgbClr val="595959"/>
                </a:solidFill>
                <a:latin typeface="Bell MT"/>
                <a:ea typeface="Times New Roman"/>
                <a:cs typeface="Times New Roman"/>
              </a:rPr>
              <a:t>Services (HHS), </a:t>
            </a:r>
            <a:r>
              <a:rPr lang="en-US" sz="1600" dirty="0">
                <a:solidFill>
                  <a:srgbClr val="595959"/>
                </a:solidFill>
                <a:latin typeface="Bell MT"/>
                <a:ea typeface="Times New Roman"/>
                <a:cs typeface="Times New Roman"/>
              </a:rPr>
              <a:t>Office </a:t>
            </a:r>
            <a:r>
              <a:rPr lang="en-US" sz="1600" dirty="0" smtClean="0">
                <a:solidFill>
                  <a:srgbClr val="595959"/>
                </a:solidFill>
                <a:latin typeface="Bell MT"/>
                <a:ea typeface="Times New Roman"/>
                <a:cs typeface="Times New Roman"/>
              </a:rPr>
              <a:t>of the </a:t>
            </a:r>
            <a:r>
              <a:rPr lang="en-US" sz="1600" dirty="0">
                <a:solidFill>
                  <a:srgbClr val="595959"/>
                </a:solidFill>
                <a:latin typeface="Bell MT"/>
                <a:ea typeface="Times New Roman"/>
                <a:cs typeface="Times New Roman"/>
              </a:rPr>
              <a:t>Assistant Secretary for Health’s Region 5 Adolescent Health </a:t>
            </a:r>
            <a:r>
              <a:rPr lang="en-US" sz="1600" dirty="0" smtClean="0">
                <a:solidFill>
                  <a:srgbClr val="595959"/>
                </a:solidFill>
                <a:latin typeface="Bell MT"/>
                <a:ea typeface="Times New Roman"/>
                <a:cs typeface="Times New Roman"/>
              </a:rPr>
              <a:t>Network</a:t>
            </a:r>
          </a:p>
          <a:p>
            <a:pPr marL="285750" indent="-285750">
              <a:spcAft>
                <a:spcPts val="800"/>
              </a:spcAft>
              <a:buFont typeface="Wingdings" panose="05000000000000000000" pitchFamily="2" charset="2"/>
              <a:buChar char="§"/>
            </a:pPr>
            <a:r>
              <a:rPr lang="en-US" sz="1600" dirty="0" smtClean="0">
                <a:solidFill>
                  <a:srgbClr val="595959"/>
                </a:solidFill>
                <a:latin typeface="Bell MT"/>
                <a:ea typeface="Times New Roman"/>
                <a:cs typeface="Times New Roman"/>
              </a:rPr>
              <a:t>Ohio Chapter, American Academy of Pediatrics</a:t>
            </a:r>
          </a:p>
          <a:p>
            <a:pPr marL="285750" indent="-285750">
              <a:spcAft>
                <a:spcPts val="800"/>
              </a:spcAft>
              <a:buFont typeface="Wingdings" panose="05000000000000000000" pitchFamily="2" charset="2"/>
              <a:buChar char="§"/>
            </a:pPr>
            <a:r>
              <a:rPr lang="en-US" sz="1600" dirty="0" smtClean="0">
                <a:solidFill>
                  <a:srgbClr val="595959"/>
                </a:solidFill>
                <a:latin typeface="Bell MT"/>
                <a:ea typeface="Times New Roman"/>
                <a:cs typeface="Times New Roman"/>
              </a:rPr>
              <a:t>Ohio Adolescent Health Partnership</a:t>
            </a:r>
          </a:p>
          <a:p>
            <a:pPr marL="285750" indent="-285750">
              <a:spcAft>
                <a:spcPts val="800"/>
              </a:spcAft>
              <a:buFont typeface="Wingdings" panose="05000000000000000000" pitchFamily="2" charset="2"/>
              <a:buChar char="§"/>
            </a:pPr>
            <a:r>
              <a:rPr lang="en-US" sz="1600" dirty="0" smtClean="0">
                <a:solidFill>
                  <a:srgbClr val="595959"/>
                </a:solidFill>
                <a:latin typeface="Bell MT"/>
                <a:ea typeface="Times New Roman"/>
                <a:cs typeface="Times New Roman"/>
              </a:rPr>
              <a:t>Ohio Department of Health</a:t>
            </a:r>
          </a:p>
          <a:p>
            <a:pPr marL="285750" indent="-285750">
              <a:spcAft>
                <a:spcPts val="800"/>
              </a:spcAft>
              <a:buFont typeface="Wingdings" panose="05000000000000000000" pitchFamily="2" charset="2"/>
              <a:buChar char="§"/>
            </a:pPr>
            <a:r>
              <a:rPr lang="en-US" sz="1600" dirty="0" smtClean="0">
                <a:solidFill>
                  <a:srgbClr val="595959"/>
                </a:solidFill>
                <a:latin typeface="Bell MT"/>
                <a:ea typeface="Times New Roman"/>
                <a:cs typeface="Times New Roman"/>
              </a:rPr>
              <a:t>Start School Later, Inc.</a:t>
            </a:r>
            <a:endParaRPr lang="en-US" sz="1600" b="1" cap="small" dirty="0" smtClean="0">
              <a:solidFill>
                <a:schemeClr val="tx1">
                  <a:lumMod val="75000"/>
                  <a:lumOff val="25000"/>
                </a:schemeClr>
              </a:solidFill>
              <a:latin typeface="Bell MT" panose="02020503060305020303" pitchFamily="18" charset="0"/>
            </a:endParaRPr>
          </a:p>
          <a:p>
            <a:pPr algn="ctr"/>
            <a:endParaRPr lang="en-US" sz="400" b="1" cap="small" dirty="0">
              <a:solidFill>
                <a:schemeClr val="tx1">
                  <a:lumMod val="75000"/>
                  <a:lumOff val="25000"/>
                </a:schemeClr>
              </a:solidFill>
              <a:latin typeface="Bell MT" panose="02020503060305020303" pitchFamily="18" charset="0"/>
            </a:endParaRPr>
          </a:p>
        </p:txBody>
      </p:sp>
      <p:pic>
        <p:nvPicPr>
          <p:cNvPr id="1026" name="Picture 2" descr="J:\OASH Region V\Adolescent Health\Regional Network\Graphic\RAHN (R5) Graphic.jpg"/>
          <p:cNvPicPr>
            <a:picLocks noChangeAspect="1" noChangeArrowheads="1"/>
          </p:cNvPicPr>
          <p:nvPr/>
        </p:nvPicPr>
        <p:blipFill>
          <a:blip r:embed="rId3" cstate="screen">
            <a:extLst>
              <a:ext uri="{28A0092B-C50C-407E-A947-70E740481C1C}">
                <a14:useLocalDpi xmlns="" xmlns:a14="http://schemas.microsoft.com/office/drawing/2010/main" val="0"/>
              </a:ext>
            </a:extLst>
          </a:blip>
          <a:srcRect/>
          <a:stretch>
            <a:fillRect/>
          </a:stretch>
        </p:blipFill>
        <p:spPr bwMode="auto">
          <a:xfrm>
            <a:off x="545772" y="152400"/>
            <a:ext cx="8064501" cy="1736725"/>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9"/>
          <p:cNvPicPr>
            <a:picLocks noChangeAspect="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2970552" y="5778579"/>
            <a:ext cx="2993052" cy="850821"/>
          </a:xfrm>
          <a:prstGeom prst="rect">
            <a:avLst/>
          </a:prstGeom>
          <a:noFill/>
          <a:ln>
            <a:noFill/>
          </a:ln>
          <a:extLst>
            <a:ext uri="{FAA26D3D-D897-4be2-8F04-BA451C77F1D7}">
              <ma14:placeholderFlag xmlns:ma14="http://schemas.microsoft.com/office/mac/drawingml/2011/main" xmlns=""/>
            </a:ext>
          </a:extLst>
        </p:spPr>
      </p:pic>
      <p:pic>
        <p:nvPicPr>
          <p:cNvPr id="11" name="Picture 10" descr="StartSchoolLater.netTM.jpg"/>
          <p:cNvPicPr>
            <a:picLocks noChangeAspect="1"/>
          </p:cNvPicPr>
          <p:nvPr/>
        </p:nvPicPr>
        <p:blipFill>
          <a:blip r:embed="rId5" cstate="screen"/>
          <a:srcRect/>
          <a:stretch>
            <a:fillRect/>
          </a:stretch>
        </p:blipFill>
        <p:spPr>
          <a:xfrm>
            <a:off x="7585090" y="5833409"/>
            <a:ext cx="1261717" cy="790575"/>
          </a:xfrm>
          <a:prstGeom prst="rect">
            <a:avLst/>
          </a:prstGeom>
        </p:spPr>
      </p:pic>
      <p:pic>
        <p:nvPicPr>
          <p:cNvPr id="12" name="Picture 11" descr="OhioAdHealthLogoSMALL.jpg"/>
          <p:cNvPicPr>
            <a:picLocks noChangeAspect="1"/>
          </p:cNvPicPr>
          <p:nvPr/>
        </p:nvPicPr>
        <p:blipFill>
          <a:blip r:embed="rId6" cstate="screen"/>
          <a:stretch>
            <a:fillRect/>
          </a:stretch>
        </p:blipFill>
        <p:spPr>
          <a:xfrm>
            <a:off x="6163629" y="5833409"/>
            <a:ext cx="1388326" cy="790575"/>
          </a:xfrm>
          <a:prstGeom prst="rect">
            <a:avLst/>
          </a:prstGeom>
        </p:spPr>
      </p:pic>
      <p:pic>
        <p:nvPicPr>
          <p:cNvPr id="14" name="Picture 13"/>
          <p:cNvPicPr>
            <a:picLocks noChangeAspect="1"/>
          </p:cNvPicPr>
          <p:nvPr/>
        </p:nvPicPr>
        <p:blipFill>
          <a:blip r:embed="rId7" cstate="screen"/>
          <a:stretch>
            <a:fillRect/>
          </a:stretch>
        </p:blipFill>
        <p:spPr>
          <a:xfrm>
            <a:off x="187451" y="5936379"/>
            <a:ext cx="2612899" cy="687605"/>
          </a:xfrm>
          <a:prstGeom prst="rect">
            <a:avLst/>
          </a:prstGeom>
        </p:spPr>
      </p:pic>
    </p:spTree>
    <p:extLst>
      <p:ext uri="{BB962C8B-B14F-4D97-AF65-F5344CB8AC3E}">
        <p14:creationId xmlns="" xmlns:p14="http://schemas.microsoft.com/office/powerpoint/2010/main" val="3876450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599" y="5295900"/>
            <a:ext cx="8077200" cy="1371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charset="0"/>
              <a:ea typeface="Century Gothic" charset="0"/>
              <a:cs typeface="Century Gothic" charset="0"/>
            </a:endParaRPr>
          </a:p>
        </p:txBody>
      </p:sp>
      <p:sp>
        <p:nvSpPr>
          <p:cNvPr id="4" name="Title 3"/>
          <p:cNvSpPr>
            <a:spLocks noGrp="1"/>
          </p:cNvSpPr>
          <p:nvPr>
            <p:ph type="title" idx="4294967295"/>
          </p:nvPr>
        </p:nvSpPr>
        <p:spPr>
          <a:xfrm>
            <a:off x="1246981" y="1524000"/>
            <a:ext cx="6802437" cy="2587625"/>
          </a:xfrm>
        </p:spPr>
        <p:txBody>
          <a:bodyPr>
            <a:normAutofit fontScale="90000"/>
          </a:bodyPr>
          <a:lstStyle/>
          <a:p>
            <a:pPr algn="ctr"/>
            <a:r>
              <a:rPr lang="en-US" sz="2400" dirty="0" smtClean="0">
                <a:latin typeface="Century Gothic" pitchFamily="34" charset="0"/>
              </a:rPr>
              <a:t>Medical and Family History</a:t>
            </a:r>
            <a:br>
              <a:rPr lang="en-US" sz="2400" dirty="0" smtClean="0">
                <a:latin typeface="Century Gothic" pitchFamily="34" charset="0"/>
              </a:rPr>
            </a:br>
            <a:r>
              <a:rPr lang="en-US" sz="2400" dirty="0" smtClean="0">
                <a:latin typeface="Century Gothic" pitchFamily="34" charset="0"/>
              </a:rPr>
              <a:t>+</a:t>
            </a:r>
            <a:br>
              <a:rPr lang="en-US" sz="2400" dirty="0" smtClean="0">
                <a:latin typeface="Century Gothic" pitchFamily="34" charset="0"/>
              </a:rPr>
            </a:br>
            <a:r>
              <a:rPr lang="en-US" sz="2400" dirty="0" smtClean="0">
                <a:latin typeface="Century Gothic" pitchFamily="34" charset="0"/>
              </a:rPr>
              <a:t>Sports Participation Evaluation</a:t>
            </a:r>
            <a:br>
              <a:rPr lang="en-US" sz="2400" dirty="0" smtClean="0">
                <a:latin typeface="Century Gothic" pitchFamily="34" charset="0"/>
              </a:rPr>
            </a:br>
            <a:r>
              <a:rPr lang="en-US" sz="2400" dirty="0" smtClean="0">
                <a:latin typeface="Century Gothic" pitchFamily="34" charset="0"/>
              </a:rPr>
              <a:t>+</a:t>
            </a:r>
            <a:br>
              <a:rPr lang="en-US" sz="2400" dirty="0" smtClean="0">
                <a:latin typeface="Century Gothic" pitchFamily="34" charset="0"/>
              </a:rPr>
            </a:br>
            <a:r>
              <a:rPr lang="en-US" sz="2400" dirty="0" smtClean="0">
                <a:latin typeface="Century Gothic" pitchFamily="34" charset="0"/>
              </a:rPr>
              <a:t>Head-to-Toe Exam</a:t>
            </a:r>
            <a:br>
              <a:rPr lang="en-US" sz="2400" dirty="0" smtClean="0">
                <a:latin typeface="Century Gothic" pitchFamily="34" charset="0"/>
              </a:rPr>
            </a:br>
            <a:r>
              <a:rPr lang="en-US" sz="2400" dirty="0" smtClean="0">
                <a:latin typeface="Century Gothic" pitchFamily="34" charset="0"/>
              </a:rPr>
              <a:t>+</a:t>
            </a:r>
            <a:br>
              <a:rPr lang="en-US" sz="2400" dirty="0" smtClean="0">
                <a:latin typeface="Century Gothic" pitchFamily="34" charset="0"/>
              </a:rPr>
            </a:br>
            <a:r>
              <a:rPr lang="en-US" sz="2400" dirty="0" smtClean="0">
                <a:latin typeface="Century Gothic" pitchFamily="34" charset="0"/>
              </a:rPr>
              <a:t>Confidential Psychosocial Assessment</a:t>
            </a:r>
            <a:br>
              <a:rPr lang="en-US" sz="2400" dirty="0" smtClean="0">
                <a:latin typeface="Century Gothic" pitchFamily="34" charset="0"/>
              </a:rPr>
            </a:br>
            <a:r>
              <a:rPr lang="en-US" sz="2400" dirty="0" smtClean="0">
                <a:latin typeface="Century Gothic" pitchFamily="34" charset="0"/>
              </a:rPr>
              <a:t>+ </a:t>
            </a:r>
            <a:br>
              <a:rPr lang="en-US" sz="2400" dirty="0" smtClean="0">
                <a:latin typeface="Century Gothic" pitchFamily="34" charset="0"/>
              </a:rPr>
            </a:br>
            <a:r>
              <a:rPr lang="en-US" sz="2400" dirty="0" smtClean="0">
                <a:latin typeface="Century Gothic" pitchFamily="34" charset="0"/>
              </a:rPr>
              <a:t>Preventive Health Screening</a:t>
            </a:r>
            <a:br>
              <a:rPr lang="en-US" sz="2400" dirty="0" smtClean="0">
                <a:latin typeface="Century Gothic" pitchFamily="34" charset="0"/>
              </a:rPr>
            </a:br>
            <a:r>
              <a:rPr lang="en-US" sz="2400" dirty="0" smtClean="0">
                <a:latin typeface="Century Gothic" pitchFamily="34" charset="0"/>
              </a:rPr>
              <a:t>+</a:t>
            </a:r>
            <a:br>
              <a:rPr lang="en-US" sz="2400" dirty="0" smtClean="0">
                <a:latin typeface="Century Gothic" pitchFamily="34" charset="0"/>
              </a:rPr>
            </a:br>
            <a:r>
              <a:rPr lang="en-US" sz="2400" dirty="0" smtClean="0">
                <a:latin typeface="Century Gothic" pitchFamily="34" charset="0"/>
              </a:rPr>
              <a:t>Immunizations</a:t>
            </a:r>
            <a:br>
              <a:rPr lang="en-US" sz="2400" dirty="0" smtClean="0">
                <a:latin typeface="Century Gothic" pitchFamily="34" charset="0"/>
              </a:rPr>
            </a:br>
            <a:r>
              <a:rPr lang="en-US" sz="2400" dirty="0" smtClean="0">
                <a:latin typeface="Century Gothic" pitchFamily="34" charset="0"/>
              </a:rPr>
              <a:t>+</a:t>
            </a:r>
            <a:br>
              <a:rPr lang="en-US" sz="2400" dirty="0" smtClean="0">
                <a:latin typeface="Century Gothic" pitchFamily="34" charset="0"/>
              </a:rPr>
            </a:br>
            <a:r>
              <a:rPr lang="en-US" sz="2400" dirty="0" smtClean="0">
                <a:latin typeface="Century Gothic" pitchFamily="34" charset="0"/>
              </a:rPr>
              <a:t>Anticipatory Guidance =</a:t>
            </a:r>
            <a:endParaRPr lang="en-US" sz="2400" dirty="0">
              <a:latin typeface="Century Gothic" pitchFamily="34" charset="0"/>
            </a:endParaRPr>
          </a:p>
        </p:txBody>
      </p:sp>
      <p:sp>
        <p:nvSpPr>
          <p:cNvPr id="5" name="Text Placeholder 4"/>
          <p:cNvSpPr>
            <a:spLocks noGrp="1"/>
          </p:cNvSpPr>
          <p:nvPr>
            <p:ph type="body" idx="4294967295"/>
          </p:nvPr>
        </p:nvSpPr>
        <p:spPr>
          <a:xfrm>
            <a:off x="800099" y="5486400"/>
            <a:ext cx="7696200" cy="990600"/>
          </a:xfrm>
          <a:solidFill>
            <a:srgbClr val="FFC000"/>
          </a:solidFill>
          <a:ln>
            <a:solidFill>
              <a:srgbClr val="FFC000"/>
            </a:solidFill>
          </a:ln>
        </p:spPr>
        <p:txBody>
          <a:bodyPr>
            <a:normAutofit/>
          </a:bodyPr>
          <a:lstStyle/>
          <a:p>
            <a:pPr marL="0" indent="0" algn="ctr">
              <a:buNone/>
            </a:pPr>
            <a:r>
              <a:rPr lang="en-US" sz="2800" b="1" dirty="0" smtClean="0">
                <a:solidFill>
                  <a:schemeClr val="accent2"/>
                </a:solidFill>
                <a:latin typeface="Noteworthy Light" charset="0"/>
                <a:ea typeface="Noteworthy Light" charset="0"/>
                <a:cs typeface="Noteworthy Light" charset="0"/>
              </a:rPr>
              <a:t>Comprehensive &amp; Prevention-Oriented              Well Care Visit</a:t>
            </a:r>
            <a:endParaRPr lang="en-US" sz="2800" b="1" dirty="0">
              <a:solidFill>
                <a:schemeClr val="accent2"/>
              </a:solidFill>
              <a:latin typeface="Noteworthy Light" charset="0"/>
              <a:ea typeface="Noteworthy Light" charset="0"/>
              <a:cs typeface="Noteworthy Light" charset="0"/>
            </a:endParaRPr>
          </a:p>
        </p:txBody>
      </p:sp>
    </p:spTree>
    <p:extLst>
      <p:ext uri="{BB962C8B-B14F-4D97-AF65-F5344CB8AC3E}">
        <p14:creationId xmlns="" xmlns:p14="http://schemas.microsoft.com/office/powerpoint/2010/main" val="2045492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Century Gothic" charset="0"/>
                <a:ea typeface="Century Gothic" charset="0"/>
                <a:cs typeface="Century Gothic" charset="0"/>
              </a:rPr>
              <a:t>Ohio Department of Health Strategic Goals</a:t>
            </a:r>
            <a:endParaRPr lang="en-US" sz="4000" dirty="0">
              <a:latin typeface="Century Gothic" charset="0"/>
              <a:ea typeface="Century Gothic" charset="0"/>
              <a:cs typeface="Century Gothic" charset="0"/>
            </a:endParaRPr>
          </a:p>
        </p:txBody>
      </p:sp>
      <p:sp>
        <p:nvSpPr>
          <p:cNvPr id="3" name="Content Placeholder 2"/>
          <p:cNvSpPr>
            <a:spLocks noGrp="1"/>
          </p:cNvSpPr>
          <p:nvPr>
            <p:ph idx="1"/>
          </p:nvPr>
        </p:nvSpPr>
        <p:spPr>
          <a:xfrm>
            <a:off x="457200" y="1981201"/>
            <a:ext cx="8229600" cy="2438400"/>
          </a:xfrm>
        </p:spPr>
        <p:txBody>
          <a:bodyPr/>
          <a:lstStyle/>
          <a:p>
            <a:r>
              <a:rPr lang="en-US" sz="2000" dirty="0" smtClean="0">
                <a:latin typeface="Century Gothic" charset="0"/>
                <a:ea typeface="Century Gothic" charset="0"/>
                <a:cs typeface="Century Gothic" charset="0"/>
              </a:rPr>
              <a:t>Maternal &amp; Child Health Block Grant</a:t>
            </a:r>
          </a:p>
          <a:p>
            <a:pPr lvl="1"/>
            <a:r>
              <a:rPr lang="en-US" sz="1800" dirty="0" smtClean="0">
                <a:latin typeface="Century Gothic" charset="0"/>
                <a:ea typeface="Century Gothic" charset="0"/>
                <a:cs typeface="Century Gothic" charset="0"/>
              </a:rPr>
              <a:t>Priority Area: Adolescent Health</a:t>
            </a:r>
          </a:p>
          <a:p>
            <a:pPr lvl="1"/>
            <a:r>
              <a:rPr lang="en-US" sz="1800" dirty="0" smtClean="0">
                <a:latin typeface="Century Gothic" charset="0"/>
                <a:ea typeface="Century Gothic" charset="0"/>
                <a:cs typeface="Century Gothic" charset="0"/>
              </a:rPr>
              <a:t>Goal:  Increase the rate of adolescent well visits and their quality with particular focus on Medicaid eligible youth</a:t>
            </a:r>
          </a:p>
          <a:p>
            <a:pPr lvl="1"/>
            <a:r>
              <a:rPr lang="en-US" sz="1800" dirty="0" smtClean="0">
                <a:latin typeface="Century Gothic" charset="0"/>
                <a:ea typeface="Century Gothic" charset="0"/>
                <a:cs typeface="Century Gothic" charset="0"/>
              </a:rPr>
              <a:t>5-year Action Plan</a:t>
            </a:r>
          </a:p>
          <a:p>
            <a:pPr lvl="1"/>
            <a:endParaRPr lang="en-US" sz="1800" dirty="0">
              <a:latin typeface="Century Gothic" charset="0"/>
              <a:ea typeface="Century Gothic" charset="0"/>
              <a:cs typeface="Century Gothic" charset="0"/>
            </a:endParaRPr>
          </a:p>
          <a:p>
            <a:pPr lvl="1"/>
            <a:endParaRPr lang="en-US" sz="1800" dirty="0">
              <a:latin typeface="Century Gothic" charset="0"/>
              <a:ea typeface="Century Gothic" charset="0"/>
              <a:cs typeface="Century Gothic" charset="0"/>
            </a:endParaRPr>
          </a:p>
        </p:txBody>
      </p:sp>
      <p:pic>
        <p:nvPicPr>
          <p:cNvPr id="5" name="Picture 4"/>
          <p:cNvPicPr>
            <a:picLocks noChangeAspect="1"/>
          </p:cNvPicPr>
          <p:nvPr/>
        </p:nvPicPr>
        <p:blipFill>
          <a:blip r:embed="rId2" cstate="screen"/>
          <a:stretch>
            <a:fillRect/>
          </a:stretch>
        </p:blipFill>
        <p:spPr>
          <a:xfrm>
            <a:off x="3581400" y="4275220"/>
            <a:ext cx="4940300" cy="1300079"/>
          </a:xfrm>
          <a:prstGeom prst="rect">
            <a:avLst/>
          </a:prstGeom>
        </p:spPr>
      </p:pic>
    </p:spTree>
    <p:extLst>
      <p:ext uri="{BB962C8B-B14F-4D97-AF65-F5344CB8AC3E}">
        <p14:creationId xmlns="" xmlns:p14="http://schemas.microsoft.com/office/powerpoint/2010/main" val="368218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normAutofit fontScale="90000"/>
          </a:bodyPr>
          <a:lstStyle/>
          <a:p>
            <a:r>
              <a:rPr lang="en-US" altLang="x-none" sz="4000" dirty="0">
                <a:latin typeface="Century Gothic" charset="0"/>
                <a:ea typeface="Century Gothic" charset="0"/>
                <a:cs typeface="Century Gothic" charset="0"/>
              </a:rPr>
              <a:t>Ohio AAP Adolescent </a:t>
            </a:r>
            <a:br>
              <a:rPr lang="en-US" altLang="x-none" sz="4000" dirty="0">
                <a:latin typeface="Century Gothic" charset="0"/>
                <a:ea typeface="Century Gothic" charset="0"/>
                <a:cs typeface="Century Gothic" charset="0"/>
              </a:rPr>
            </a:br>
            <a:r>
              <a:rPr lang="en-US" altLang="x-none" sz="4000" dirty="0" smtClean="0">
                <a:latin typeface="Century Gothic" charset="0"/>
                <a:ea typeface="Century Gothic" charset="0"/>
                <a:cs typeface="Century Gothic" charset="0"/>
              </a:rPr>
              <a:t>Programs </a:t>
            </a:r>
            <a:r>
              <a:rPr lang="en-US" altLang="x-none" sz="4000" dirty="0">
                <a:latin typeface="Century Gothic" charset="0"/>
                <a:ea typeface="Century Gothic" charset="0"/>
                <a:cs typeface="Century Gothic" charset="0"/>
              </a:rPr>
              <a:t>and Education</a:t>
            </a:r>
          </a:p>
        </p:txBody>
      </p:sp>
      <p:pic>
        <p:nvPicPr>
          <p:cNvPr id="9218" name="Content Placeholder 3" descr="../admin/QI2U%20Logo/QI2U_MenB_Logo.pdf"/>
          <p:cNvPicPr>
            <a:picLocks noGrp="1"/>
          </p:cNvPicPr>
          <p:nvPr>
            <p:ph idx="1"/>
          </p:nvPr>
        </p:nvPicPr>
        <p:blipFill>
          <a:blip r:embed="rId3" cstate="email">
            <a:extLst>
              <a:ext uri="{28A0092B-C50C-407E-A947-70E740481C1C}">
                <a14:useLocalDpi xmlns="" xmlns:a14="http://schemas.microsoft.com/office/drawing/2010/main"/>
              </a:ext>
            </a:extLst>
          </a:blip>
          <a:srcRect l="19978" t="16513" r="22391" b="20053"/>
          <a:stretch>
            <a:fillRect/>
          </a:stretch>
        </p:blipFill>
        <p:spPr>
          <a:xfrm>
            <a:off x="0" y="4591981"/>
            <a:ext cx="1938338" cy="1587072"/>
          </a:xfrm>
        </p:spPr>
      </p:pic>
      <p:pic>
        <p:nvPicPr>
          <p:cNvPr id="9219" name="Picture 4"/>
          <p:cNvPicPr>
            <a:picLocks noChangeAspect="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5704380" y="1684407"/>
            <a:ext cx="2692400" cy="2247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20" name="Picture 5"/>
          <p:cNvPicPr>
            <a:picLocks noChangeAspect="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411320" y="1701824"/>
            <a:ext cx="2289175" cy="1612900"/>
          </a:xfrm>
          <a:prstGeom prst="rect">
            <a:avLst/>
          </a:prstGeom>
          <a:noFill/>
          <a:ln w="19050">
            <a:solidFill>
              <a:srgbClr val="FFC000"/>
            </a:solidFill>
            <a:miter lim="800000"/>
            <a:headEnd/>
            <a:tailEnd/>
          </a:ln>
          <a:extLst>
            <a:ext uri="{909E8E84-426E-40DD-AFC4-6F175D3DCCD1}">
              <a14:hiddenFill xmlns="" xmlns:a14="http://schemas.microsoft.com/office/drawing/2010/main">
                <a:solidFill>
                  <a:srgbClr val="FFFFFF"/>
                </a:solidFill>
              </a14:hiddenFill>
            </a:ext>
          </a:extLst>
        </p:spPr>
      </p:pic>
      <p:sp>
        <p:nvSpPr>
          <p:cNvPr id="9221" name="Rectangle 6"/>
          <p:cNvSpPr>
            <a:spLocks noChangeArrowheads="1"/>
          </p:cNvSpPr>
          <p:nvPr/>
        </p:nvSpPr>
        <p:spPr bwMode="auto">
          <a:xfrm>
            <a:off x="725858" y="3598911"/>
            <a:ext cx="3507757"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Georgia" charset="0"/>
                <a:ea typeface="MS PGothic" charset="-128"/>
                <a:cs typeface="ＭＳ Ｐゴシック" charset="-128"/>
              </a:defRPr>
            </a:lvl1pPr>
            <a:lvl2pPr marL="742950" indent="-285750">
              <a:spcBef>
                <a:spcPct val="20000"/>
              </a:spcBef>
              <a:buChar char="–"/>
              <a:defRPr sz="2800">
                <a:solidFill>
                  <a:schemeClr val="tx1"/>
                </a:solidFill>
                <a:latin typeface="Georgia" charset="0"/>
                <a:ea typeface="MS PGothic" charset="-128"/>
              </a:defRPr>
            </a:lvl2pPr>
            <a:lvl3pPr marL="1143000" indent="-228600">
              <a:spcBef>
                <a:spcPct val="20000"/>
              </a:spcBef>
              <a:buChar char="•"/>
              <a:defRPr sz="2400">
                <a:solidFill>
                  <a:schemeClr val="tx1"/>
                </a:solidFill>
                <a:latin typeface="Georgia" charset="0"/>
                <a:ea typeface="MS PGothic" charset="-128"/>
              </a:defRPr>
            </a:lvl3pPr>
            <a:lvl4pPr marL="1600200" indent="-228600">
              <a:spcBef>
                <a:spcPct val="20000"/>
              </a:spcBef>
              <a:buChar char="–"/>
              <a:defRPr sz="2000">
                <a:solidFill>
                  <a:schemeClr val="tx1"/>
                </a:solidFill>
                <a:latin typeface="Georgia" charset="0"/>
                <a:ea typeface="MS PGothic" charset="-128"/>
              </a:defRPr>
            </a:lvl4pPr>
            <a:lvl5pPr marL="2057400" indent="-228600">
              <a:spcBef>
                <a:spcPct val="20000"/>
              </a:spcBef>
              <a:buChar char="»"/>
              <a:defRPr sz="2000">
                <a:solidFill>
                  <a:schemeClr val="tx1"/>
                </a:solidFill>
                <a:latin typeface="Georgia" charset="0"/>
                <a:ea typeface="MS PGothic" charset="-128"/>
              </a:defRPr>
            </a:lvl5pPr>
            <a:lvl6pPr marL="2514600" indent="-228600" eaLnBrk="0" fontAlgn="base" hangingPunct="0">
              <a:spcBef>
                <a:spcPct val="20000"/>
              </a:spcBef>
              <a:spcAft>
                <a:spcPct val="0"/>
              </a:spcAft>
              <a:buChar char="»"/>
              <a:defRPr sz="2000">
                <a:solidFill>
                  <a:schemeClr val="tx1"/>
                </a:solidFill>
                <a:latin typeface="Georgia" charset="0"/>
                <a:ea typeface="MS PGothic" charset="-128"/>
              </a:defRPr>
            </a:lvl6pPr>
            <a:lvl7pPr marL="2971800" indent="-228600" eaLnBrk="0" fontAlgn="base" hangingPunct="0">
              <a:spcBef>
                <a:spcPct val="20000"/>
              </a:spcBef>
              <a:spcAft>
                <a:spcPct val="0"/>
              </a:spcAft>
              <a:buChar char="»"/>
              <a:defRPr sz="2000">
                <a:solidFill>
                  <a:schemeClr val="tx1"/>
                </a:solidFill>
                <a:latin typeface="Georgia" charset="0"/>
                <a:ea typeface="MS PGothic" charset="-128"/>
              </a:defRPr>
            </a:lvl7pPr>
            <a:lvl8pPr marL="3429000" indent="-228600" eaLnBrk="0" fontAlgn="base" hangingPunct="0">
              <a:spcBef>
                <a:spcPct val="20000"/>
              </a:spcBef>
              <a:spcAft>
                <a:spcPct val="0"/>
              </a:spcAft>
              <a:buChar char="»"/>
              <a:defRPr sz="2000">
                <a:solidFill>
                  <a:schemeClr val="tx1"/>
                </a:solidFill>
                <a:latin typeface="Georgia" charset="0"/>
                <a:ea typeface="MS PGothic" charset="-128"/>
              </a:defRPr>
            </a:lvl8pPr>
            <a:lvl9pPr marL="3886200" indent="-228600" eaLnBrk="0" fontAlgn="base" hangingPunct="0">
              <a:spcBef>
                <a:spcPct val="20000"/>
              </a:spcBef>
              <a:spcAft>
                <a:spcPct val="0"/>
              </a:spcAft>
              <a:buChar char="»"/>
              <a:defRPr sz="2000">
                <a:solidFill>
                  <a:schemeClr val="tx1"/>
                </a:solidFill>
                <a:latin typeface="Georgia" charset="0"/>
                <a:ea typeface="MS PGothic" charset="-128"/>
              </a:defRPr>
            </a:lvl9pPr>
          </a:lstStyle>
          <a:p>
            <a:pPr algn="ctr">
              <a:spcBef>
                <a:spcPct val="0"/>
              </a:spcBef>
              <a:buFontTx/>
              <a:buNone/>
            </a:pPr>
            <a:r>
              <a:rPr lang="en-US" altLang="x-none" sz="2400" b="1" dirty="0">
                <a:ea typeface="Times New Roman" charset="0"/>
                <a:cs typeface="Times New Roman" charset="0"/>
              </a:rPr>
              <a:t>HPV Quality Improvement Program</a:t>
            </a:r>
            <a:endParaRPr lang="en-US" altLang="x-none" sz="1800" dirty="0">
              <a:latin typeface="Times New Roman" charset="0"/>
              <a:ea typeface="Times New Roman" charset="0"/>
              <a:cs typeface="Times New Roman" charset="0"/>
            </a:endParaRPr>
          </a:p>
        </p:txBody>
      </p:sp>
      <p:pic>
        <p:nvPicPr>
          <p:cNvPr id="9222" name="Picture 7"/>
          <p:cNvPicPr>
            <a:picLocks noChangeAspect="1"/>
          </p:cNvPicPr>
          <p:nvPr/>
        </p:nvPicPr>
        <p:blipFill>
          <a:blip r:embed="rId6" cstate="email">
            <a:extLst>
              <a:ext uri="{28A0092B-C50C-407E-A947-70E740481C1C}">
                <a14:useLocalDpi xmlns="" xmlns:a14="http://schemas.microsoft.com/office/drawing/2010/main"/>
              </a:ext>
            </a:extLst>
          </a:blip>
          <a:srcRect/>
          <a:stretch>
            <a:fillRect/>
          </a:stretch>
        </p:blipFill>
        <p:spPr bwMode="auto">
          <a:xfrm>
            <a:off x="5776912" y="4199076"/>
            <a:ext cx="2873375" cy="1668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0"/>
          <p:cNvPicPr>
            <a:picLocks noChangeAspect="1" noChangeArrowheads="1"/>
          </p:cNvPicPr>
          <p:nvPr/>
        </p:nvPicPr>
        <p:blipFill>
          <a:blip r:embed="rId7" cstate="screen">
            <a:extLst>
              <a:ext uri="{28A0092B-C50C-407E-A947-70E740481C1C}">
                <a14:useLocalDpi xmlns="" xmlns:a14="http://schemas.microsoft.com/office/drawing/2010/main" val="0"/>
              </a:ext>
            </a:extLst>
          </a:blip>
          <a:srcRect/>
          <a:stretch>
            <a:fillRect/>
          </a:stretch>
        </p:blipFill>
        <p:spPr bwMode="auto">
          <a:xfrm>
            <a:off x="3719512" y="1506096"/>
            <a:ext cx="1704975" cy="150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2"/>
          <p:cNvPicPr>
            <a:picLocks noChangeAspect="1"/>
          </p:cNvPicPr>
          <p:nvPr/>
        </p:nvPicPr>
        <p:blipFill>
          <a:blip r:embed="rId8" cstate="screen">
            <a:extLst>
              <a:ext uri="{28A0092B-C50C-407E-A947-70E740481C1C}">
                <a14:useLocalDpi xmlns="" xmlns:a14="http://schemas.microsoft.com/office/drawing/2010/main" val="0"/>
              </a:ext>
            </a:extLst>
          </a:blip>
          <a:srcRect/>
          <a:stretch>
            <a:fillRect/>
          </a:stretch>
        </p:blipFill>
        <p:spPr bwMode="auto">
          <a:xfrm>
            <a:off x="3787226" y="3255784"/>
            <a:ext cx="1452563" cy="2581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6867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screen">
            <a:extLst>
              <a:ext uri="{28A0092B-C50C-407E-A947-70E740481C1C}">
                <a14:useLocalDpi xmlns="" xmlns:a14="http://schemas.microsoft.com/office/drawing/2010/main" val="0"/>
              </a:ext>
            </a:extLst>
          </a:blip>
          <a:stretch>
            <a:fillRect/>
          </a:stretch>
        </p:blipFill>
        <p:spPr>
          <a:xfrm>
            <a:off x="1" y="0"/>
            <a:ext cx="9144000" cy="6879900"/>
          </a:xfrm>
        </p:spPr>
      </p:pic>
    </p:spTree>
    <p:extLst>
      <p:ext uri="{BB962C8B-B14F-4D97-AF65-F5344CB8AC3E}">
        <p14:creationId xmlns="" xmlns:p14="http://schemas.microsoft.com/office/powerpoint/2010/main" val="1998834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87451" y="0"/>
            <a:ext cx="8769096" cy="3570208"/>
          </a:xfrm>
          <a:prstGeom prst="rect">
            <a:avLst/>
          </a:prstGeom>
          <a:noFill/>
        </p:spPr>
        <p:txBody>
          <a:bodyPr wrap="square" rtlCol="0">
            <a:spAutoFit/>
          </a:bodyPr>
          <a:lstStyle/>
          <a:p>
            <a:pPr algn="ctr">
              <a:buNone/>
            </a:pPr>
            <a:r>
              <a:rPr lang="en-US" sz="2800" b="1" dirty="0" smtClean="0">
                <a:solidFill>
                  <a:schemeClr val="accent1">
                    <a:lumMod val="75000"/>
                  </a:schemeClr>
                </a:solidFill>
              </a:rPr>
              <a:t>The role of sleep </a:t>
            </a:r>
          </a:p>
          <a:p>
            <a:pPr algn="ctr">
              <a:buNone/>
            </a:pPr>
            <a:r>
              <a:rPr lang="en-US" sz="2800" b="1" dirty="0" smtClean="0">
                <a:solidFill>
                  <a:schemeClr val="accent1">
                    <a:lumMod val="75000"/>
                  </a:schemeClr>
                </a:solidFill>
              </a:rPr>
              <a:t>in adolescent mental health and substance abuse. </a:t>
            </a:r>
          </a:p>
          <a:p>
            <a:pPr algn="ctr">
              <a:buNone/>
            </a:pPr>
            <a:endParaRPr lang="en-US" sz="3600" b="1" dirty="0" smtClean="0">
              <a:solidFill>
                <a:schemeClr val="accent1">
                  <a:lumMod val="75000"/>
                </a:schemeClr>
              </a:solidFill>
            </a:endParaRPr>
          </a:p>
          <a:p>
            <a:pPr algn="ctr">
              <a:buNone/>
            </a:pPr>
            <a:r>
              <a:rPr lang="en-US" sz="2000" b="1" dirty="0" smtClean="0">
                <a:solidFill>
                  <a:schemeClr val="accent1">
                    <a:lumMod val="75000"/>
                  </a:schemeClr>
                </a:solidFill>
              </a:rPr>
              <a:t>By Stacy </a:t>
            </a:r>
            <a:r>
              <a:rPr lang="en-US" sz="2000" b="1" dirty="0" err="1" smtClean="0">
                <a:solidFill>
                  <a:schemeClr val="accent1">
                    <a:lumMod val="75000"/>
                  </a:schemeClr>
                </a:solidFill>
              </a:rPr>
              <a:t>Simera</a:t>
            </a:r>
            <a:r>
              <a:rPr lang="en-US" sz="2000" b="1" dirty="0" smtClean="0">
                <a:solidFill>
                  <a:schemeClr val="accent1">
                    <a:lumMod val="75000"/>
                  </a:schemeClr>
                </a:solidFill>
              </a:rPr>
              <a:t>, MSSA, LISW-S, SAP</a:t>
            </a:r>
          </a:p>
          <a:p>
            <a:pPr algn="ctr">
              <a:buNone/>
            </a:pPr>
            <a:endParaRPr lang="en-US" sz="2000" b="1" dirty="0" smtClean="0">
              <a:solidFill>
                <a:schemeClr val="accent1">
                  <a:lumMod val="75000"/>
                </a:schemeClr>
              </a:solidFill>
            </a:endParaRPr>
          </a:p>
          <a:p>
            <a:pPr algn="ctr">
              <a:buNone/>
            </a:pPr>
            <a:endParaRPr lang="en-US" sz="2000" b="1" dirty="0" smtClean="0">
              <a:solidFill>
                <a:schemeClr val="accent1">
                  <a:lumMod val="75000"/>
                </a:schemeClr>
              </a:solidFill>
            </a:endParaRPr>
          </a:p>
          <a:p>
            <a:pPr algn="ctr">
              <a:buNone/>
            </a:pPr>
            <a:endParaRPr lang="en-US" sz="2000" dirty="0" smtClean="0"/>
          </a:p>
          <a:p>
            <a:pPr algn="ctr">
              <a:buNone/>
            </a:pPr>
            <a:endParaRPr lang="en-US" sz="2000" dirty="0" smtClean="0"/>
          </a:p>
          <a:p>
            <a:pPr algn="ctr">
              <a:buNone/>
            </a:pPr>
            <a:endParaRPr lang="en-US" sz="2000" dirty="0" smtClean="0"/>
          </a:p>
          <a:p>
            <a:pPr algn="ctr">
              <a:buNone/>
            </a:pPr>
            <a:endParaRPr lang="en-US" sz="1400" dirty="0" smtClean="0"/>
          </a:p>
        </p:txBody>
      </p:sp>
      <p:pic>
        <p:nvPicPr>
          <p:cNvPr id="11" name="Picture 10"/>
          <p:cNvPicPr>
            <a:picLocks noChangeAspect="1"/>
          </p:cNvPicPr>
          <p:nvPr/>
        </p:nvPicPr>
        <p:blipFill>
          <a:blip r:embed="rId3" cstate="screen">
            <a:extLst>
              <a:ext uri="{28A0092B-C50C-407E-A947-70E740481C1C}">
                <a14:useLocalDpi xmlns="" xmlns:a14="http://schemas.microsoft.com/office/drawing/2010/main" val="0"/>
              </a:ext>
            </a:extLst>
          </a:blip>
          <a:srcRect/>
          <a:stretch>
            <a:fillRect/>
          </a:stretch>
        </p:blipFill>
        <p:spPr bwMode="auto">
          <a:xfrm>
            <a:off x="5333864" y="5695794"/>
            <a:ext cx="3622683" cy="1029803"/>
          </a:xfrm>
          <a:prstGeom prst="rect">
            <a:avLst/>
          </a:prstGeom>
          <a:noFill/>
          <a:ln>
            <a:noFill/>
          </a:ln>
          <a:extLst>
            <a:ext uri="{FAA26D3D-D897-4be2-8F04-BA451C77F1D7}">
              <ma14:placeholderFlag xmlns:ma14="http://schemas.microsoft.com/office/mac/drawingml/2011/main" xmlns=""/>
            </a:ext>
          </a:extLst>
        </p:spPr>
      </p:pic>
      <p:pic>
        <p:nvPicPr>
          <p:cNvPr id="12" name="Picture 11"/>
          <p:cNvPicPr>
            <a:picLocks noChangeAspect="1"/>
          </p:cNvPicPr>
          <p:nvPr/>
        </p:nvPicPr>
        <p:blipFill>
          <a:blip r:embed="rId4" cstate="screen"/>
          <a:stretch>
            <a:fillRect/>
          </a:stretch>
        </p:blipFill>
        <p:spPr>
          <a:xfrm>
            <a:off x="2464903" y="4551691"/>
            <a:ext cx="4193887" cy="1029803"/>
          </a:xfrm>
          <a:prstGeom prst="rect">
            <a:avLst/>
          </a:prstGeom>
        </p:spPr>
      </p:pic>
      <p:pic>
        <p:nvPicPr>
          <p:cNvPr id="19" name="Picture 18" descr="StartSchoolLater.netTM.jpg"/>
          <p:cNvPicPr>
            <a:picLocks noChangeAspect="1"/>
          </p:cNvPicPr>
          <p:nvPr/>
        </p:nvPicPr>
        <p:blipFill>
          <a:blip r:embed="rId5" cstate="screen"/>
          <a:stretch>
            <a:fillRect/>
          </a:stretch>
        </p:blipFill>
        <p:spPr>
          <a:xfrm>
            <a:off x="5854686" y="1909290"/>
            <a:ext cx="1856232" cy="1221205"/>
          </a:xfrm>
          <a:prstGeom prst="rect">
            <a:avLst/>
          </a:prstGeom>
        </p:spPr>
      </p:pic>
      <p:pic>
        <p:nvPicPr>
          <p:cNvPr id="8" name="Picture 7" descr="OhioAdHealthLogoSMALL.jpg"/>
          <p:cNvPicPr>
            <a:picLocks noChangeAspect="1"/>
          </p:cNvPicPr>
          <p:nvPr/>
        </p:nvPicPr>
        <p:blipFill>
          <a:blip r:embed="rId6" cstate="screen"/>
          <a:stretch>
            <a:fillRect/>
          </a:stretch>
        </p:blipFill>
        <p:spPr>
          <a:xfrm>
            <a:off x="1546401" y="2062693"/>
            <a:ext cx="1605775" cy="914400"/>
          </a:xfrm>
          <a:prstGeom prst="rect">
            <a:avLst/>
          </a:prstGeom>
        </p:spPr>
      </p:pic>
      <p:pic>
        <p:nvPicPr>
          <p:cNvPr id="9" name="Picture 8" descr="StacyHeadShot1.png"/>
          <p:cNvPicPr>
            <a:picLocks noChangeAspect="1"/>
          </p:cNvPicPr>
          <p:nvPr/>
        </p:nvPicPr>
        <p:blipFill>
          <a:blip r:embed="rId7" cstate="screen"/>
          <a:srcRect/>
          <a:stretch>
            <a:fillRect/>
          </a:stretch>
        </p:blipFill>
        <p:spPr>
          <a:xfrm>
            <a:off x="4395403" y="1080918"/>
            <a:ext cx="281372" cy="372518"/>
          </a:xfrm>
          <a:prstGeom prst="rect">
            <a:avLst/>
          </a:prstGeom>
          <a:ln>
            <a:solidFill>
              <a:schemeClr val="tx1"/>
            </a:solidFill>
          </a:ln>
        </p:spPr>
      </p:pic>
      <p:sp>
        <p:nvSpPr>
          <p:cNvPr id="10" name="Title 9"/>
          <p:cNvSpPr>
            <a:spLocks noGrp="1"/>
          </p:cNvSpPr>
          <p:nvPr>
            <p:ph type="title"/>
          </p:nvPr>
        </p:nvSpPr>
        <p:spPr>
          <a:xfrm>
            <a:off x="187451" y="3061685"/>
            <a:ext cx="8769096" cy="871861"/>
          </a:xfrm>
        </p:spPr>
        <p:txBody>
          <a:bodyPr numCol="2">
            <a:noAutofit/>
          </a:bodyPr>
          <a:lstStyle/>
          <a:p>
            <a:r>
              <a:rPr lang="en-US" sz="2000" b="1" dirty="0" smtClean="0">
                <a:solidFill>
                  <a:schemeClr val="accent1">
                    <a:lumMod val="75000"/>
                  </a:schemeClr>
                </a:solidFill>
              </a:rPr>
              <a:t>Sleep Committee Chair, </a:t>
            </a:r>
            <a:br>
              <a:rPr lang="en-US" sz="2000" b="1" dirty="0" smtClean="0">
                <a:solidFill>
                  <a:schemeClr val="accent1">
                    <a:lumMod val="75000"/>
                  </a:schemeClr>
                </a:solidFill>
              </a:rPr>
            </a:br>
            <a:r>
              <a:rPr lang="en-US" sz="2000" b="1" dirty="0" smtClean="0">
                <a:solidFill>
                  <a:schemeClr val="accent1">
                    <a:lumMod val="75000"/>
                  </a:schemeClr>
                </a:solidFill>
              </a:rPr>
              <a:t>Ohio Adolescent Health Partnership</a:t>
            </a:r>
            <a:br>
              <a:rPr lang="en-US" sz="2000" b="1" dirty="0" smtClean="0">
                <a:solidFill>
                  <a:schemeClr val="accent1">
                    <a:lumMod val="75000"/>
                  </a:schemeClr>
                </a:solidFill>
              </a:rPr>
            </a:br>
            <a:r>
              <a:rPr lang="en-US" sz="2000" b="1" dirty="0" smtClean="0">
                <a:solidFill>
                  <a:schemeClr val="accent1">
                    <a:lumMod val="75000"/>
                  </a:schemeClr>
                </a:solidFill>
              </a:rPr>
              <a:t/>
            </a:r>
            <a:br>
              <a:rPr lang="en-US" sz="2000" b="1" dirty="0" smtClean="0">
                <a:solidFill>
                  <a:schemeClr val="accent1">
                    <a:lumMod val="75000"/>
                  </a:schemeClr>
                </a:solidFill>
              </a:rPr>
            </a:br>
            <a:r>
              <a:rPr lang="en-US" sz="2000" b="1" dirty="0" smtClean="0">
                <a:solidFill>
                  <a:schemeClr val="accent1">
                    <a:lumMod val="75000"/>
                  </a:schemeClr>
                </a:solidFill>
              </a:rPr>
              <a:t>Health Policy Director, </a:t>
            </a:r>
            <a:br>
              <a:rPr lang="en-US" sz="2000" b="1" dirty="0" smtClean="0">
                <a:solidFill>
                  <a:schemeClr val="accent1">
                    <a:lumMod val="75000"/>
                  </a:schemeClr>
                </a:solidFill>
              </a:rPr>
            </a:br>
            <a:r>
              <a:rPr lang="en-US" sz="2000" b="1" dirty="0" smtClean="0">
                <a:solidFill>
                  <a:schemeClr val="accent1">
                    <a:lumMod val="75000"/>
                  </a:schemeClr>
                </a:solidFill>
              </a:rPr>
              <a:t>Ohio Chapter of Start School Later</a:t>
            </a:r>
            <a:r>
              <a:rPr lang="en-US" sz="2000" dirty="0" smtClean="0"/>
              <a:t/>
            </a:r>
            <a:br>
              <a:rPr lang="en-US" sz="2000" dirty="0" smtClean="0"/>
            </a:br>
            <a:endParaRPr lang="en-US" sz="2000" dirty="0"/>
          </a:p>
        </p:txBody>
      </p:sp>
      <p:sp>
        <p:nvSpPr>
          <p:cNvPr id="16" name="TextBox 15"/>
          <p:cNvSpPr txBox="1"/>
          <p:nvPr/>
        </p:nvSpPr>
        <p:spPr>
          <a:xfrm>
            <a:off x="1546401" y="4182359"/>
            <a:ext cx="5853497" cy="369332"/>
          </a:xfrm>
          <a:prstGeom prst="rect">
            <a:avLst/>
          </a:prstGeom>
          <a:noFill/>
        </p:spPr>
        <p:txBody>
          <a:bodyPr wrap="square" rtlCol="0">
            <a:spAutoFit/>
          </a:bodyPr>
          <a:lstStyle/>
          <a:p>
            <a:pPr algn="ctr"/>
            <a:r>
              <a:rPr lang="en-US" b="1" i="1" dirty="0" smtClean="0"/>
              <a:t>Thank you to the program sponsors: </a:t>
            </a:r>
            <a:endParaRPr lang="en-US" b="1" i="1" dirty="0"/>
          </a:p>
        </p:txBody>
      </p:sp>
      <p:pic>
        <p:nvPicPr>
          <p:cNvPr id="18" name="Picture 17"/>
          <p:cNvPicPr>
            <a:picLocks noChangeAspect="1"/>
          </p:cNvPicPr>
          <p:nvPr/>
        </p:nvPicPr>
        <p:blipFill>
          <a:blip r:embed="rId8" cstate="screen"/>
          <a:stretch>
            <a:fillRect/>
          </a:stretch>
        </p:blipFill>
        <p:spPr>
          <a:xfrm>
            <a:off x="187451" y="5695794"/>
            <a:ext cx="3527122" cy="928190"/>
          </a:xfrm>
          <a:prstGeom prst="rect">
            <a:avLst/>
          </a:prstGeom>
        </p:spPr>
      </p:pic>
    </p:spTree>
    <p:extLst>
      <p:ext uri="{BB962C8B-B14F-4D97-AF65-F5344CB8AC3E}">
        <p14:creationId xmlns="" xmlns:p14="http://schemas.microsoft.com/office/powerpoint/2010/main" val="128400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down)">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srcRect/>
          <a:stretch>
            <a:fillRect/>
          </a:stretch>
        </p:blipFill>
        <p:spPr bwMode="auto">
          <a:xfrm>
            <a:off x="865094" y="228600"/>
            <a:ext cx="4129257" cy="5415418"/>
          </a:xfrm>
          <a:prstGeom prst="rect">
            <a:avLst/>
          </a:prstGeom>
          <a:noFill/>
          <a:ln w="9525">
            <a:solidFill>
              <a:schemeClr val="accent1"/>
            </a:solidFill>
            <a:miter lim="800000"/>
            <a:headEnd/>
            <a:tailEnd/>
          </a:ln>
        </p:spPr>
      </p:pic>
      <p:pic>
        <p:nvPicPr>
          <p:cNvPr id="5" name="Picture 2"/>
          <p:cNvPicPr>
            <a:picLocks noChangeAspect="1" noChangeArrowheads="1"/>
          </p:cNvPicPr>
          <p:nvPr/>
        </p:nvPicPr>
        <p:blipFill>
          <a:blip r:embed="rId3" cstate="screen"/>
          <a:srcRect/>
          <a:stretch>
            <a:fillRect/>
          </a:stretch>
        </p:blipFill>
        <p:spPr bwMode="auto">
          <a:xfrm>
            <a:off x="4338136" y="630954"/>
            <a:ext cx="3934303" cy="5013064"/>
          </a:xfrm>
          <a:prstGeom prst="rect">
            <a:avLst/>
          </a:prstGeom>
          <a:noFill/>
          <a:ln w="9525">
            <a:solidFill>
              <a:schemeClr val="tx2">
                <a:lumMod val="75000"/>
              </a:schemeClr>
            </a:solidFill>
            <a:miter lim="800000"/>
            <a:headEnd/>
            <a:tailEnd/>
          </a:ln>
        </p:spPr>
      </p:pic>
      <p:pic>
        <p:nvPicPr>
          <p:cNvPr id="4" name="Picture 2"/>
          <p:cNvPicPr>
            <a:picLocks noChangeAspect="1" noChangeArrowheads="1"/>
          </p:cNvPicPr>
          <p:nvPr/>
        </p:nvPicPr>
        <p:blipFill>
          <a:blip r:embed="rId4" cstate="screen"/>
          <a:srcRect/>
          <a:stretch>
            <a:fillRect/>
          </a:stretch>
        </p:blipFill>
        <p:spPr bwMode="auto">
          <a:xfrm>
            <a:off x="1215614" y="2605452"/>
            <a:ext cx="6840071" cy="3790883"/>
          </a:xfrm>
          <a:prstGeom prst="rect">
            <a:avLst/>
          </a:prstGeom>
          <a:noFill/>
          <a:ln w="9525">
            <a:solidFill>
              <a:schemeClr val="tx2">
                <a:lumMod val="60000"/>
                <a:lumOff val="40000"/>
              </a:schemeClr>
            </a:solidFill>
            <a:miter lim="800000"/>
            <a:headEnd/>
            <a:tailEnd/>
          </a:ln>
        </p:spPr>
      </p:pic>
      <p:sp>
        <p:nvSpPr>
          <p:cNvPr id="6" name="TextBox 5"/>
          <p:cNvSpPr txBox="1"/>
          <p:nvPr/>
        </p:nvSpPr>
        <p:spPr>
          <a:xfrm>
            <a:off x="742840" y="6396335"/>
            <a:ext cx="7190591" cy="369332"/>
          </a:xfrm>
          <a:prstGeom prst="rect">
            <a:avLst/>
          </a:prstGeom>
          <a:noFill/>
        </p:spPr>
        <p:txBody>
          <a:bodyPr wrap="square" rtlCol="0">
            <a:spAutoFit/>
          </a:bodyPr>
          <a:lstStyle/>
          <a:p>
            <a:pPr algn="ctr"/>
            <a:r>
              <a:rPr lang="en-US" b="1" dirty="0" smtClean="0"/>
              <a:t>Learn more at: </a:t>
            </a:r>
            <a:r>
              <a:rPr lang="en-US" b="1" dirty="0" smtClean="0">
                <a:hlinkClick r:id="rId5"/>
              </a:rPr>
              <a:t>www.OhioAdolescentHealth.org</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47900"/>
            <a:ext cx="8229600" cy="4610100"/>
          </a:xfrm>
        </p:spPr>
        <p:txBody>
          <a:bodyPr>
            <a:normAutofit lnSpcReduction="10000"/>
          </a:bodyPr>
          <a:lstStyle/>
          <a:p>
            <a:pPr algn="ctr">
              <a:buNone/>
            </a:pPr>
            <a:r>
              <a:rPr lang="en-US" sz="1800" b="1" i="1" dirty="0" smtClean="0">
                <a:solidFill>
                  <a:schemeClr val="accent1">
                    <a:lumMod val="50000"/>
                  </a:schemeClr>
                </a:solidFill>
              </a:rPr>
              <a:t>Start School Later is a non-profit coalition of health professionals, sleep scientists, educators, parents, students, and other concerned citizens advocating for school start times compatible with health, safety, education, and equity. </a:t>
            </a:r>
          </a:p>
          <a:p>
            <a:pPr algn="ctr">
              <a:buNone/>
            </a:pPr>
            <a:endParaRPr lang="en-US" sz="1800" b="1" i="1" dirty="0" smtClean="0">
              <a:solidFill>
                <a:schemeClr val="accent1">
                  <a:lumMod val="50000"/>
                </a:schemeClr>
              </a:solidFill>
            </a:endParaRPr>
          </a:p>
          <a:p>
            <a:pPr algn="ctr">
              <a:buNone/>
            </a:pPr>
            <a:r>
              <a:rPr lang="en-US" sz="1800" b="1" i="1" dirty="0" smtClean="0">
                <a:solidFill>
                  <a:schemeClr val="accent1">
                    <a:lumMod val="50000"/>
                  </a:schemeClr>
                </a:solidFill>
              </a:rPr>
              <a:t>Chapters are currently located in 27 states and D.C.  </a:t>
            </a:r>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sz="2000" dirty="0" smtClean="0"/>
          </a:p>
          <a:p>
            <a:pPr algn="ctr">
              <a:buNone/>
            </a:pPr>
            <a:endParaRPr lang="en-US" sz="2000" dirty="0" smtClean="0"/>
          </a:p>
          <a:p>
            <a:pPr algn="ctr">
              <a:buNone/>
            </a:pPr>
            <a:r>
              <a:rPr lang="en-US" sz="2000" dirty="0" smtClean="0"/>
              <a:t>Learn more at: </a:t>
            </a:r>
            <a:r>
              <a:rPr lang="en-US" sz="2000" dirty="0" smtClean="0">
                <a:hlinkClick r:id="rId2"/>
              </a:rPr>
              <a:t>www.StartSchoolLater.net</a:t>
            </a:r>
            <a:endParaRPr lang="en-US" sz="2000" dirty="0"/>
          </a:p>
        </p:txBody>
      </p:sp>
      <p:pic>
        <p:nvPicPr>
          <p:cNvPr id="115715" name="Picture 3"/>
          <p:cNvPicPr>
            <a:picLocks noChangeAspect="1" noChangeArrowheads="1"/>
          </p:cNvPicPr>
          <p:nvPr/>
        </p:nvPicPr>
        <p:blipFill>
          <a:blip r:embed="rId3" cstate="screen"/>
          <a:srcRect/>
          <a:stretch>
            <a:fillRect/>
          </a:stretch>
        </p:blipFill>
        <p:spPr bwMode="auto">
          <a:xfrm>
            <a:off x="2009775" y="3750126"/>
            <a:ext cx="5048250" cy="2758832"/>
          </a:xfrm>
          <a:prstGeom prst="rect">
            <a:avLst/>
          </a:prstGeom>
          <a:noFill/>
          <a:ln w="9525">
            <a:noFill/>
            <a:miter lim="800000"/>
            <a:headEnd/>
            <a:tailEnd/>
          </a:ln>
        </p:spPr>
      </p:pic>
      <p:pic>
        <p:nvPicPr>
          <p:cNvPr id="115716" name="Picture 4"/>
          <p:cNvPicPr>
            <a:picLocks noChangeAspect="1" noChangeArrowheads="1"/>
          </p:cNvPicPr>
          <p:nvPr/>
        </p:nvPicPr>
        <p:blipFill>
          <a:blip r:embed="rId4" cstate="screen"/>
          <a:srcRect/>
          <a:stretch>
            <a:fillRect/>
          </a:stretch>
        </p:blipFill>
        <p:spPr bwMode="auto">
          <a:xfrm>
            <a:off x="180975" y="0"/>
            <a:ext cx="8829675" cy="2247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715"/>
                                        </p:tgtEl>
                                        <p:attrNameLst>
                                          <p:attrName>style.visibility</p:attrName>
                                        </p:attrNameLst>
                                      </p:cBhvr>
                                      <p:to>
                                        <p:strVal val="visible"/>
                                      </p:to>
                                    </p:set>
                                    <p:animEffect transition="in" filter="fade">
                                      <p:cBhvr>
                                        <p:cTn id="7" dur="500"/>
                                        <p:tgtEl>
                                          <p:spTgt spid="115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Image result for sleeping teen at desk"/>
          <p:cNvPicPr>
            <a:picLocks noChangeAspect="1" noChangeArrowheads="1"/>
          </p:cNvPicPr>
          <p:nvPr/>
        </p:nvPicPr>
        <p:blipFill>
          <a:blip r:embed="rId2" cstate="screen">
            <a:duotone>
              <a:schemeClr val="accent6">
                <a:shade val="45000"/>
                <a:satMod val="135000"/>
              </a:schemeClr>
              <a:prstClr val="white"/>
            </a:duotone>
            <a:lum bright="30000"/>
          </a:blip>
          <a:srcRect/>
          <a:stretch>
            <a:fillRect/>
          </a:stretch>
        </p:blipFill>
        <p:spPr bwMode="auto">
          <a:xfrm flipH="1">
            <a:off x="4283901" y="3290400"/>
            <a:ext cx="4860099" cy="3567600"/>
          </a:xfrm>
          <a:prstGeom prst="rect">
            <a:avLst/>
          </a:prstGeom>
          <a:noFill/>
        </p:spPr>
      </p:pic>
      <p:sp>
        <p:nvSpPr>
          <p:cNvPr id="2" name="Title 1"/>
          <p:cNvSpPr>
            <a:spLocks noGrp="1"/>
          </p:cNvSpPr>
          <p:nvPr>
            <p:ph type="title"/>
          </p:nvPr>
        </p:nvSpPr>
        <p:spPr>
          <a:xfrm>
            <a:off x="457200" y="0"/>
            <a:ext cx="8229600" cy="1189973"/>
          </a:xfrm>
        </p:spPr>
        <p:txBody>
          <a:bodyPr/>
          <a:lstStyle/>
          <a:p>
            <a:r>
              <a:rPr lang="en-US" dirty="0" smtClean="0"/>
              <a:t>Objectives</a:t>
            </a:r>
            <a:endParaRPr lang="en-US" dirty="0"/>
          </a:p>
        </p:txBody>
      </p:sp>
      <p:sp>
        <p:nvSpPr>
          <p:cNvPr id="3" name="Content Placeholder 2"/>
          <p:cNvSpPr>
            <a:spLocks noGrp="1"/>
          </p:cNvSpPr>
          <p:nvPr>
            <p:ph idx="1"/>
          </p:nvPr>
        </p:nvSpPr>
        <p:spPr>
          <a:xfrm>
            <a:off x="275572" y="1440493"/>
            <a:ext cx="8655485" cy="5074607"/>
          </a:xfrm>
        </p:spPr>
        <p:txBody>
          <a:bodyPr/>
          <a:lstStyle/>
          <a:p>
            <a:r>
              <a:rPr lang="en-US" sz="2800" dirty="0" smtClean="0"/>
              <a:t>Understand links between sleep, mental health, and substance abuse.</a:t>
            </a:r>
          </a:p>
          <a:p>
            <a:endParaRPr lang="en-US" sz="2800" dirty="0" smtClean="0"/>
          </a:p>
          <a:p>
            <a:r>
              <a:rPr lang="en-US" sz="2800" dirty="0" smtClean="0"/>
              <a:t>Recognize adolescent sleep needs and the most common barriers to sufficient teen sleep.</a:t>
            </a:r>
          </a:p>
          <a:p>
            <a:endParaRPr lang="en-US" sz="2800" dirty="0" smtClean="0"/>
          </a:p>
          <a:p>
            <a:r>
              <a:rPr lang="en-US" sz="2800" dirty="0" smtClean="0"/>
              <a:t>Identify resources available to stakeholders on sleep education and interventions.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t>How do we know that smoking is bad?</a:t>
            </a:r>
            <a:endParaRPr lang="en-US" dirty="0"/>
          </a:p>
        </p:txBody>
      </p:sp>
      <p:pic>
        <p:nvPicPr>
          <p:cNvPr id="116738" name="Picture 2" descr="Image result for cigarette smoke"/>
          <p:cNvPicPr>
            <a:picLocks noChangeAspect="1" noChangeArrowheads="1"/>
          </p:cNvPicPr>
          <p:nvPr/>
        </p:nvPicPr>
        <p:blipFill>
          <a:blip r:embed="rId2" cstate="screen"/>
          <a:srcRect/>
          <a:stretch>
            <a:fillRect/>
          </a:stretch>
        </p:blipFill>
        <p:spPr bwMode="auto">
          <a:xfrm>
            <a:off x="571500" y="1294751"/>
            <a:ext cx="7988300" cy="534417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853972" y="3309104"/>
            <a:ext cx="5610225" cy="3548896"/>
          </a:xfrm>
          <a:prstGeom prst="ellipse">
            <a:avLst/>
          </a:prstGeom>
          <a:solidFill>
            <a:schemeClr val="accent3">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800" b="1" u="sng" dirty="0" smtClean="0"/>
              <a:t>Conclusion:</a:t>
            </a:r>
          </a:p>
          <a:p>
            <a:pPr algn="ctr"/>
            <a:r>
              <a:rPr lang="en-US" sz="2800" b="1" dirty="0" smtClean="0"/>
              <a:t>Teen sleep disruption increases risk of substance use and mental health disorders.</a:t>
            </a:r>
            <a:endParaRPr lang="en-US" b="1" dirty="0" smtClean="0"/>
          </a:p>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23" y="0"/>
            <a:ext cx="9144000" cy="6858000"/>
          </a:xfrm>
          <a:prstGeom prst="rect">
            <a:avLst/>
          </a:prstGeom>
          <a:solidFill>
            <a:srgbClr val="2FBEB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187451" y="152400"/>
            <a:ext cx="8769096" cy="647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489411" y="2226707"/>
            <a:ext cx="8121079" cy="4293483"/>
          </a:xfrm>
          <a:prstGeom prst="rect">
            <a:avLst/>
          </a:prstGeom>
          <a:noFill/>
        </p:spPr>
        <p:txBody>
          <a:bodyPr wrap="square" rtlCol="0">
            <a:spAutoFit/>
          </a:bodyPr>
          <a:lstStyle/>
          <a:p>
            <a:endParaRPr lang="en-US" sz="1000" dirty="0">
              <a:solidFill>
                <a:srgbClr val="000000"/>
              </a:solidFill>
              <a:latin typeface="Bell MT"/>
              <a:ea typeface="Times New Roman"/>
              <a:cs typeface="Andalus"/>
            </a:endParaRPr>
          </a:p>
          <a:p>
            <a:pPr algn="ctr"/>
            <a:r>
              <a:rPr lang="en-US" sz="2400" b="1" dirty="0" smtClean="0">
                <a:solidFill>
                  <a:srgbClr val="000000"/>
                </a:solidFill>
                <a:latin typeface="Bell MT"/>
                <a:ea typeface="Times New Roman"/>
                <a:cs typeface="Andalus"/>
              </a:rPr>
              <a:t>2018 programming is focused on adolescent mental health and well-being and intersecting health and social issues</a:t>
            </a:r>
            <a:endParaRPr lang="en-US" sz="2400" b="1" dirty="0">
              <a:solidFill>
                <a:srgbClr val="000000"/>
              </a:solidFill>
              <a:latin typeface="Bell MT"/>
              <a:ea typeface="Times New Roman"/>
              <a:cs typeface="Andalus"/>
            </a:endParaRPr>
          </a:p>
          <a:p>
            <a:endParaRPr lang="en-US" sz="1500" dirty="0" smtClean="0">
              <a:solidFill>
                <a:srgbClr val="000000"/>
              </a:solidFill>
              <a:latin typeface="Bell MT"/>
              <a:ea typeface="Times New Roman"/>
              <a:cs typeface="Andalus"/>
            </a:endParaRPr>
          </a:p>
          <a:p>
            <a:endParaRPr lang="en-US" sz="1500" dirty="0">
              <a:solidFill>
                <a:srgbClr val="000000"/>
              </a:solidFill>
              <a:latin typeface="Bell MT"/>
              <a:ea typeface="Times New Roman"/>
              <a:cs typeface="Andalus"/>
            </a:endParaRPr>
          </a:p>
          <a:p>
            <a:r>
              <a:rPr lang="en-US" sz="2400" b="1" dirty="0" smtClean="0">
                <a:latin typeface="Bell MT"/>
                <a:ea typeface="Calibri"/>
                <a:cs typeface="Times New Roman"/>
              </a:rPr>
              <a:t>To receive updates </a:t>
            </a:r>
            <a:r>
              <a:rPr lang="en-US" sz="2400" b="1" cap="small" dirty="0" smtClean="0">
                <a:latin typeface="Bell MT"/>
                <a:ea typeface="Calibri"/>
                <a:cs typeface="Times New Roman"/>
              </a:rPr>
              <a:t>Subscribe to the Listserv</a:t>
            </a:r>
          </a:p>
          <a:p>
            <a:r>
              <a:rPr lang="en-US" sz="2000" dirty="0" smtClean="0">
                <a:latin typeface="Bell MT"/>
                <a:ea typeface="Calibri"/>
                <a:cs typeface="Times New Roman"/>
              </a:rPr>
              <a:t>Send </a:t>
            </a:r>
            <a:r>
              <a:rPr lang="en-US" sz="2000" dirty="0">
                <a:latin typeface="Bell MT"/>
                <a:ea typeface="Calibri"/>
                <a:cs typeface="Times New Roman"/>
              </a:rPr>
              <a:t>an e-mail to </a:t>
            </a:r>
            <a:r>
              <a:rPr lang="en-US" sz="2000" u="sng" dirty="0">
                <a:solidFill>
                  <a:srgbClr val="0000FF"/>
                </a:solidFill>
                <a:latin typeface="Bell MT"/>
                <a:ea typeface="Calibri"/>
                <a:cs typeface="Times New Roman"/>
                <a:hlinkClick r:id="rId3"/>
              </a:rPr>
              <a:t>LISTSERV@LIST.NIH.GOV</a:t>
            </a:r>
            <a:r>
              <a:rPr lang="en-US" sz="2000" dirty="0">
                <a:latin typeface="Bell MT"/>
                <a:ea typeface="Calibri"/>
                <a:cs typeface="Times New Roman"/>
              </a:rPr>
              <a:t> with </a:t>
            </a:r>
            <a:r>
              <a:rPr lang="en-US" sz="2000" dirty="0" smtClean="0">
                <a:latin typeface="Bell MT"/>
                <a:ea typeface="Calibri"/>
                <a:cs typeface="Times New Roman"/>
              </a:rPr>
              <a:t>only this </a:t>
            </a:r>
            <a:r>
              <a:rPr lang="en-US" sz="2000" dirty="0">
                <a:latin typeface="Bell MT"/>
                <a:ea typeface="Calibri"/>
                <a:cs typeface="Times New Roman"/>
              </a:rPr>
              <a:t>text in the message body: </a:t>
            </a:r>
            <a:endParaRPr lang="en-US" sz="2000" dirty="0" smtClean="0">
              <a:latin typeface="Bell MT"/>
              <a:ea typeface="Calibri"/>
              <a:cs typeface="Times New Roman"/>
            </a:endParaRPr>
          </a:p>
          <a:p>
            <a:endParaRPr lang="en-US" sz="500" dirty="0" smtClean="0">
              <a:latin typeface="Bell MT"/>
              <a:ea typeface="Calibri"/>
              <a:cs typeface="Times New Roman"/>
            </a:endParaRPr>
          </a:p>
          <a:p>
            <a:r>
              <a:rPr lang="en-US" sz="2000" dirty="0" smtClean="0">
                <a:latin typeface="Bell MT"/>
                <a:ea typeface="Calibri"/>
                <a:cs typeface="Times New Roman"/>
              </a:rPr>
              <a:t>subscribe </a:t>
            </a:r>
            <a:r>
              <a:rPr lang="en-US" sz="2000" dirty="0">
                <a:latin typeface="Bell MT"/>
                <a:ea typeface="Calibri"/>
                <a:cs typeface="Times New Roman"/>
              </a:rPr>
              <a:t>REGION-V-ADOLESCENTHEALTHNETWORK “your name” </a:t>
            </a:r>
            <a:r>
              <a:rPr lang="en-US" sz="2400" dirty="0">
                <a:latin typeface="Bell MT"/>
                <a:ea typeface="Calibri"/>
                <a:cs typeface="Times New Roman"/>
              </a:rPr>
              <a:t> </a:t>
            </a:r>
            <a:endParaRPr lang="en-US" sz="2400" dirty="0" smtClean="0">
              <a:solidFill>
                <a:srgbClr val="000000"/>
              </a:solidFill>
              <a:latin typeface="Bell MT"/>
              <a:ea typeface="Times New Roman"/>
              <a:cs typeface="Andalus"/>
            </a:endParaRPr>
          </a:p>
          <a:p>
            <a:pPr algn="ctr"/>
            <a:endParaRPr lang="en-US" sz="2400" dirty="0">
              <a:solidFill>
                <a:srgbClr val="000000"/>
              </a:solidFill>
              <a:latin typeface="Bell MT"/>
              <a:ea typeface="Times New Roman"/>
              <a:cs typeface="Andalus"/>
            </a:endParaRPr>
          </a:p>
          <a:p>
            <a:pPr algn="ctr"/>
            <a:r>
              <a:rPr lang="en-US" sz="2400" dirty="0" smtClean="0">
                <a:solidFill>
                  <a:srgbClr val="000000"/>
                </a:solidFill>
                <a:latin typeface="Bell MT"/>
                <a:ea typeface="Times New Roman"/>
                <a:cs typeface="Andalus"/>
              </a:rPr>
              <a:t>Contact </a:t>
            </a:r>
            <a:r>
              <a:rPr lang="en-US" sz="2400" u="sng" dirty="0" smtClean="0">
                <a:solidFill>
                  <a:srgbClr val="0000FF"/>
                </a:solidFill>
                <a:latin typeface="Bell MT"/>
                <a:ea typeface="Times New Roman"/>
                <a:cs typeface="Andalus"/>
                <a:hlinkClick r:id="rId4"/>
              </a:rPr>
              <a:t>Lesley.Craig@hhs.gov</a:t>
            </a:r>
            <a:r>
              <a:rPr lang="en-US" sz="2400" dirty="0" smtClean="0">
                <a:solidFill>
                  <a:srgbClr val="000000"/>
                </a:solidFill>
                <a:latin typeface="Bell MT"/>
                <a:ea typeface="Times New Roman"/>
                <a:cs typeface="Andalus"/>
              </a:rPr>
              <a:t> for more information.</a:t>
            </a:r>
            <a:endParaRPr lang="en-US" sz="2400" dirty="0">
              <a:solidFill>
                <a:srgbClr val="000000"/>
              </a:solidFill>
              <a:latin typeface="Bell MT"/>
              <a:ea typeface="Times New Roman"/>
              <a:cs typeface="Andalus"/>
            </a:endParaRPr>
          </a:p>
        </p:txBody>
      </p:sp>
      <p:pic>
        <p:nvPicPr>
          <p:cNvPr id="8" name="Picture 2" descr="J:\OASH Region V\Adolescent Health\Regional Network\Graphic\RAHN (R5) Graphic.jpg"/>
          <p:cNvPicPr>
            <a:picLocks noChangeAspect="1" noChangeArrowheads="1"/>
          </p:cNvPicPr>
          <p:nvPr/>
        </p:nvPicPr>
        <p:blipFill>
          <a:blip r:embed="rId5" cstate="screen">
            <a:extLst>
              <a:ext uri="{28A0092B-C50C-407E-A947-70E740481C1C}">
                <a14:useLocalDpi xmlns="" xmlns:a14="http://schemas.microsoft.com/office/drawing/2010/main" val="0"/>
              </a:ext>
            </a:extLst>
          </a:blip>
          <a:srcRect/>
          <a:stretch>
            <a:fillRect/>
          </a:stretch>
        </p:blipFill>
        <p:spPr bwMode="auto">
          <a:xfrm>
            <a:off x="545772" y="381000"/>
            <a:ext cx="8064501" cy="17367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362446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screen"/>
          <a:srcRect/>
          <a:stretch>
            <a:fillRect/>
          </a:stretch>
        </p:blipFill>
        <p:spPr bwMode="auto">
          <a:xfrm>
            <a:off x="0" y="15437"/>
            <a:ext cx="8536914" cy="2867612"/>
          </a:xfrm>
          <a:prstGeom prst="rect">
            <a:avLst/>
          </a:prstGeom>
          <a:noFill/>
          <a:ln w="9525">
            <a:solidFill>
              <a:schemeClr val="tx1"/>
            </a:solidFill>
            <a:miter lim="800000"/>
            <a:headEnd/>
            <a:tailEnd/>
          </a:ln>
        </p:spPr>
      </p:pic>
      <p:pic>
        <p:nvPicPr>
          <p:cNvPr id="1030" name="Picture 6"/>
          <p:cNvPicPr>
            <a:picLocks noChangeAspect="1" noChangeArrowheads="1"/>
          </p:cNvPicPr>
          <p:nvPr/>
        </p:nvPicPr>
        <p:blipFill>
          <a:blip r:embed="rId3" cstate="screen"/>
          <a:srcRect/>
          <a:stretch>
            <a:fillRect/>
          </a:stretch>
        </p:blipFill>
        <p:spPr bwMode="auto">
          <a:xfrm>
            <a:off x="155575" y="3012407"/>
            <a:ext cx="5368066" cy="2617246"/>
          </a:xfrm>
          <a:prstGeom prst="rect">
            <a:avLst/>
          </a:prstGeom>
          <a:noFill/>
          <a:ln w="9525">
            <a:solidFill>
              <a:schemeClr val="tx1"/>
            </a:solidFill>
            <a:miter lim="800000"/>
            <a:headEnd/>
            <a:tailEnd/>
          </a:ln>
        </p:spPr>
      </p:pic>
      <p:sp>
        <p:nvSpPr>
          <p:cNvPr id="97282" name="AutoShape 2" descr="Image result for teen sleeping at des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7284" name="AutoShape 4" descr="Image result for teen sleeping at des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7286" name="Picture 6" descr="Image result for teen sleeping at desk"/>
          <p:cNvPicPr>
            <a:picLocks noChangeAspect="1" noChangeArrowheads="1"/>
          </p:cNvPicPr>
          <p:nvPr/>
        </p:nvPicPr>
        <p:blipFill>
          <a:blip r:embed="rId4" cstate="screen"/>
          <a:srcRect/>
          <a:stretch>
            <a:fillRect/>
          </a:stretch>
        </p:blipFill>
        <p:spPr bwMode="auto">
          <a:xfrm>
            <a:off x="6447574" y="1506071"/>
            <a:ext cx="2089339" cy="1376977"/>
          </a:xfrm>
          <a:prstGeom prst="rect">
            <a:avLst/>
          </a:prstGeom>
          <a:noFill/>
          <a:ln>
            <a:solidFill>
              <a:schemeClr val="tx1"/>
            </a:solidFill>
          </a:ln>
        </p:spPr>
      </p:pic>
      <p:pic>
        <p:nvPicPr>
          <p:cNvPr id="2" name="Picture 2" descr="Image result for teen sleeping at desk"/>
          <p:cNvPicPr>
            <a:picLocks noChangeAspect="1" noChangeArrowheads="1"/>
          </p:cNvPicPr>
          <p:nvPr/>
        </p:nvPicPr>
        <p:blipFill>
          <a:blip r:embed="rId5" cstate="screen"/>
          <a:srcRect/>
          <a:stretch>
            <a:fillRect/>
          </a:stretch>
        </p:blipFill>
        <p:spPr bwMode="auto">
          <a:xfrm>
            <a:off x="3899899" y="4116370"/>
            <a:ext cx="1623742" cy="1513283"/>
          </a:xfrm>
          <a:prstGeom prst="rect">
            <a:avLst/>
          </a:prstGeom>
          <a:noFill/>
        </p:spPr>
      </p:pic>
      <p:pic>
        <p:nvPicPr>
          <p:cNvPr id="1028" name="Picture 4"/>
          <p:cNvPicPr>
            <a:picLocks noChangeAspect="1" noChangeArrowheads="1"/>
          </p:cNvPicPr>
          <p:nvPr/>
        </p:nvPicPr>
        <p:blipFill>
          <a:blip r:embed="rId6" cstate="screen"/>
          <a:srcRect/>
          <a:stretch>
            <a:fillRect/>
          </a:stretch>
        </p:blipFill>
        <p:spPr bwMode="auto">
          <a:xfrm>
            <a:off x="1723436" y="3602189"/>
            <a:ext cx="4352925" cy="2821464"/>
          </a:xfrm>
          <a:prstGeom prst="rect">
            <a:avLst/>
          </a:prstGeom>
          <a:noFill/>
          <a:ln w="28575">
            <a:solidFill>
              <a:schemeClr val="tx1"/>
            </a:solidFill>
            <a:miter lim="800000"/>
            <a:headEnd/>
            <a:tailEnd/>
          </a:ln>
        </p:spPr>
      </p:pic>
      <p:sp>
        <p:nvSpPr>
          <p:cNvPr id="11" name="Rectangle 10"/>
          <p:cNvSpPr/>
          <p:nvPr/>
        </p:nvSpPr>
        <p:spPr>
          <a:xfrm>
            <a:off x="4926775" y="4116370"/>
            <a:ext cx="4055859" cy="26184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p:nvPicPr>
        <p:blipFill>
          <a:blip r:embed="rId7" cstate="screen"/>
          <a:srcRect/>
          <a:stretch>
            <a:fillRect/>
          </a:stretch>
        </p:blipFill>
        <p:spPr bwMode="auto">
          <a:xfrm>
            <a:off x="4993934" y="4306505"/>
            <a:ext cx="3912238" cy="2289271"/>
          </a:xfrm>
          <a:prstGeom prst="rect">
            <a:avLst/>
          </a:prstGeom>
          <a:noFill/>
          <a:ln w="9525">
            <a:noFill/>
            <a:miter lim="800000"/>
            <a:headEnd/>
            <a:tailEnd/>
          </a:ln>
        </p:spPr>
      </p:pic>
      <p:pic>
        <p:nvPicPr>
          <p:cNvPr id="8" name="Picture 5"/>
          <p:cNvPicPr>
            <a:picLocks noChangeAspect="1" noChangeArrowheads="1"/>
          </p:cNvPicPr>
          <p:nvPr/>
        </p:nvPicPr>
        <p:blipFill>
          <a:blip r:embed="rId8" cstate="screen"/>
          <a:srcRect l="8166"/>
          <a:stretch>
            <a:fillRect/>
          </a:stretch>
        </p:blipFill>
        <p:spPr bwMode="auto">
          <a:xfrm>
            <a:off x="4993934" y="4167479"/>
            <a:ext cx="1669013" cy="278051"/>
          </a:xfrm>
          <a:prstGeom prst="rect">
            <a:avLst/>
          </a:prstGeom>
          <a:noFill/>
          <a:ln w="9525">
            <a:noFill/>
            <a:miter lim="800000"/>
            <a:headEnd/>
            <a:tailEnd/>
          </a:ln>
        </p:spPr>
      </p:pic>
      <p:cxnSp>
        <p:nvCxnSpPr>
          <p:cNvPr id="13" name="Straight Connector 12"/>
          <p:cNvCxnSpPr/>
          <p:nvPr/>
        </p:nvCxnSpPr>
        <p:spPr>
          <a:xfrm>
            <a:off x="2228850" y="2524125"/>
            <a:ext cx="40671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95262" y="2762250"/>
            <a:ext cx="23002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additive="base">
                                        <p:cTn id="17" dur="500" fill="hold"/>
                                        <p:tgtEl>
                                          <p:spTgt spid="1028"/>
                                        </p:tgtEl>
                                        <p:attrNameLst>
                                          <p:attrName>ppt_x</p:attrName>
                                        </p:attrNameLst>
                                      </p:cBhvr>
                                      <p:tavLst>
                                        <p:tav tm="0">
                                          <p:val>
                                            <p:strVal val="#ppt_x"/>
                                          </p:val>
                                        </p:tav>
                                        <p:tav tm="100000">
                                          <p:val>
                                            <p:strVal val="#ppt_x"/>
                                          </p:val>
                                        </p:tav>
                                      </p:tavLst>
                                    </p:anim>
                                    <p:anim calcmode="lin" valueType="num">
                                      <p:cBhvr additive="base">
                                        <p:cTn id="1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29"/>
                                        </p:tgtEl>
                                        <p:attrNameLst>
                                          <p:attrName>style.visibility</p:attrName>
                                        </p:attrNameLst>
                                      </p:cBhvr>
                                      <p:to>
                                        <p:strVal val="visible"/>
                                      </p:to>
                                    </p:set>
                                    <p:anim calcmode="lin" valueType="num">
                                      <p:cBhvr additive="base">
                                        <p:cTn id="31" dur="500" fill="hold"/>
                                        <p:tgtEl>
                                          <p:spTgt spid="1029"/>
                                        </p:tgtEl>
                                        <p:attrNameLst>
                                          <p:attrName>ppt_x</p:attrName>
                                        </p:attrNameLst>
                                      </p:cBhvr>
                                      <p:tavLst>
                                        <p:tav tm="0">
                                          <p:val>
                                            <p:strVal val="#ppt_x"/>
                                          </p:val>
                                        </p:tav>
                                        <p:tav tm="100000">
                                          <p:val>
                                            <p:strVal val="#ppt_x"/>
                                          </p:val>
                                        </p:tav>
                                      </p:tavLst>
                                    </p:anim>
                                    <p:anim calcmode="lin" valueType="num">
                                      <p:cBhvr additive="base">
                                        <p:cTn id="32"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895600"/>
            <a:ext cx="9144000" cy="3962400"/>
          </a:xfrm>
        </p:spPr>
        <p:txBody>
          <a:bodyPr>
            <a:normAutofit lnSpcReduction="10000"/>
          </a:bodyPr>
          <a:lstStyle/>
          <a:p>
            <a:pPr algn="ctr">
              <a:buNone/>
            </a:pPr>
            <a:r>
              <a:rPr lang="en-US" sz="2800" dirty="0" smtClean="0"/>
              <a:t>	</a:t>
            </a:r>
            <a:r>
              <a:rPr lang="en-US" sz="2800" b="1" i="1" dirty="0" smtClean="0"/>
              <a:t>	</a:t>
            </a:r>
            <a:r>
              <a:rPr lang="en-US" sz="2800" dirty="0" smtClean="0"/>
              <a:t>Over 60 studies have found correlations between chronic insufficient sleep and suicide.</a:t>
            </a:r>
          </a:p>
          <a:p>
            <a:pPr algn="ctr">
              <a:buNone/>
            </a:pPr>
            <a:endParaRPr lang="en-US" sz="2800" b="1" i="1" dirty="0" smtClean="0"/>
          </a:p>
          <a:p>
            <a:pPr algn="ctr">
              <a:buNone/>
            </a:pPr>
            <a:r>
              <a:rPr lang="en-US" sz="3000" b="1" i="1" dirty="0" smtClean="0"/>
              <a:t>“Unlike other suicide risk factors, sleep complaints</a:t>
            </a:r>
          </a:p>
          <a:p>
            <a:pPr algn="ctr">
              <a:buNone/>
            </a:pPr>
            <a:r>
              <a:rPr lang="en-US" sz="3000" b="1" i="1" dirty="0" smtClean="0"/>
              <a:t> may be particularly amenable to treatment.” (pg 1)</a:t>
            </a:r>
            <a:endParaRPr lang="en-US" sz="3000" dirty="0" smtClean="0"/>
          </a:p>
          <a:p>
            <a:pPr>
              <a:buNone/>
            </a:pPr>
            <a:endParaRPr lang="en-US" sz="2800" dirty="0" smtClean="0"/>
          </a:p>
          <a:p>
            <a:pPr algn="r">
              <a:buFontTx/>
              <a:buChar char="-"/>
            </a:pPr>
            <a:r>
              <a:rPr lang="en-US" sz="2800" dirty="0" err="1" smtClean="0"/>
              <a:t>Bernert</a:t>
            </a:r>
            <a:r>
              <a:rPr lang="en-US" sz="2800" dirty="0" smtClean="0"/>
              <a:t> and Joiner, Sleep disturbances and suicide risk: </a:t>
            </a:r>
          </a:p>
          <a:p>
            <a:pPr algn="r">
              <a:buNone/>
            </a:pPr>
            <a:r>
              <a:rPr lang="en-US" sz="2800" dirty="0" smtClean="0"/>
              <a:t>A review of the literature. 2007. </a:t>
            </a:r>
          </a:p>
        </p:txBody>
      </p:sp>
      <p:sp>
        <p:nvSpPr>
          <p:cNvPr id="6" name="Title 1"/>
          <p:cNvSpPr txBox="1">
            <a:spLocks/>
          </p:cNvSpPr>
          <p:nvPr/>
        </p:nvSpPr>
        <p:spPr bwMode="auto">
          <a:xfrm>
            <a:off x="0" y="0"/>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sng" strike="noStrike" kern="1200" cap="none" spc="0" normalizeH="0" baseline="0" noProof="0" dirty="0" smtClean="0">
                <a:ln>
                  <a:noFill/>
                </a:ln>
                <a:solidFill>
                  <a:schemeClr val="tx1"/>
                </a:solidFill>
                <a:effectLst/>
                <a:uLnTx/>
                <a:uFillTx/>
                <a:latin typeface="+mj-lt"/>
                <a:ea typeface="+mj-ea"/>
                <a:cs typeface="+mj-cs"/>
              </a:rPr>
              <a:t>Sleep and </a:t>
            </a:r>
            <a:r>
              <a:rPr lang="en-US" sz="4400" b="1" u="sng" dirty="0" smtClean="0">
                <a:latin typeface="+mj-lt"/>
                <a:ea typeface="+mj-ea"/>
                <a:cs typeface="+mj-cs"/>
              </a:rPr>
              <a:t>Suicide</a:t>
            </a:r>
            <a:endParaRPr kumimoji="0" lang="en-US" sz="4400" b="1" i="0" u="sng" strike="noStrike" kern="1200" cap="none" spc="0" normalizeH="0" baseline="0" noProof="0" dirty="0">
              <a:ln>
                <a:noFill/>
              </a:ln>
              <a:solidFill>
                <a:schemeClr val="tx1"/>
              </a:solidFill>
              <a:effectLst/>
              <a:uLnTx/>
              <a:uFillTx/>
              <a:latin typeface="+mj-lt"/>
              <a:ea typeface="+mj-ea"/>
              <a:cs typeface="+mj-cs"/>
            </a:endParaRPr>
          </a:p>
        </p:txBody>
      </p:sp>
      <p:pic>
        <p:nvPicPr>
          <p:cNvPr id="21506" name="Picture 2" descr="Image result for suicide"/>
          <p:cNvPicPr>
            <a:picLocks noChangeAspect="1" noChangeArrowheads="1"/>
          </p:cNvPicPr>
          <p:nvPr/>
        </p:nvPicPr>
        <p:blipFill>
          <a:blip r:embed="rId2" cstate="screen"/>
          <a:srcRect/>
          <a:stretch>
            <a:fillRect/>
          </a:stretch>
        </p:blipFill>
        <p:spPr bwMode="auto">
          <a:xfrm>
            <a:off x="3429000" y="1066800"/>
            <a:ext cx="2438402" cy="13716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0" y="0"/>
            <a:ext cx="9144000" cy="1647825"/>
          </a:xfrm>
        </p:spPr>
        <p:txBody>
          <a:bodyPr>
            <a:normAutofit/>
          </a:bodyPr>
          <a:lstStyle/>
          <a:p>
            <a:pPr algn="ctr"/>
            <a:r>
              <a:rPr lang="en-US" sz="2800" dirty="0" smtClean="0"/>
              <a:t>“Sleep and Risk-Taking Behavior in Adolescents.”</a:t>
            </a:r>
            <a:br>
              <a:rPr lang="en-US" sz="2800" dirty="0" smtClean="0"/>
            </a:br>
            <a:r>
              <a:rPr lang="en-US" sz="2000" dirty="0" smtClean="0"/>
              <a:t>(O’Brien and </a:t>
            </a:r>
            <a:r>
              <a:rPr lang="en-US" sz="2000" dirty="0" err="1" smtClean="0"/>
              <a:t>Mindell</a:t>
            </a:r>
            <a:r>
              <a:rPr lang="en-US" sz="2000" dirty="0" smtClean="0"/>
              <a:t>, 2005)</a:t>
            </a:r>
          </a:p>
        </p:txBody>
      </p:sp>
      <p:sp>
        <p:nvSpPr>
          <p:cNvPr id="56323" name="Content Placeholder 2"/>
          <p:cNvSpPr>
            <a:spLocks noGrp="1"/>
          </p:cNvSpPr>
          <p:nvPr>
            <p:ph idx="1"/>
          </p:nvPr>
        </p:nvSpPr>
        <p:spPr>
          <a:xfrm>
            <a:off x="1647825" y="3219451"/>
            <a:ext cx="5857876" cy="3324224"/>
          </a:xfrm>
          <a:solidFill>
            <a:schemeClr val="accent3">
              <a:lumMod val="20000"/>
              <a:lumOff val="80000"/>
            </a:schemeClr>
          </a:solidFill>
          <a:ln>
            <a:solidFill>
              <a:schemeClr val="tx1"/>
            </a:solidFill>
          </a:ln>
        </p:spPr>
        <p:txBody>
          <a:bodyPr>
            <a:normAutofit/>
          </a:bodyPr>
          <a:lstStyle/>
          <a:p>
            <a:pPr algn="ctr">
              <a:buNone/>
            </a:pPr>
            <a:r>
              <a:rPr lang="en-US" sz="2400" dirty="0" smtClean="0"/>
              <a:t>	</a:t>
            </a:r>
            <a:r>
              <a:rPr lang="en-US" sz="2800" dirty="0" smtClean="0"/>
              <a:t>Adolescents with less than 8.5 hrs sleep per night engaged in more:</a:t>
            </a:r>
          </a:p>
          <a:p>
            <a:pPr algn="ctr"/>
            <a:r>
              <a:rPr lang="en-US" sz="2800" dirty="0" smtClean="0"/>
              <a:t>Violence</a:t>
            </a:r>
          </a:p>
          <a:p>
            <a:pPr algn="ctr"/>
            <a:r>
              <a:rPr lang="en-US" sz="2800" dirty="0" smtClean="0"/>
              <a:t>Unsafe Behaviors</a:t>
            </a:r>
          </a:p>
          <a:p>
            <a:pPr algn="ctr"/>
            <a:r>
              <a:rPr lang="en-US" sz="2800" dirty="0" smtClean="0"/>
              <a:t>Drug Use</a:t>
            </a:r>
          </a:p>
          <a:p>
            <a:pPr algn="ctr"/>
            <a:r>
              <a:rPr lang="en-US" sz="2800" dirty="0" smtClean="0"/>
              <a:t>Sexual Activities</a:t>
            </a:r>
          </a:p>
        </p:txBody>
      </p:sp>
      <p:sp>
        <p:nvSpPr>
          <p:cNvPr id="2050" name="AutoShape 2" descr="data:image/jpeg;base64,/9j/4AAQSkZJRgABAQAAAQABAAD/2wCEAAkGBhQSERQUExQUFRUUFxUYFBgVGBQaFxcYFRcVFxcXFxkYHCYfGBojGhcVHy8gIycpLCwtFR4xNTAqNSYsLCkBCQoKDgwOGg8PGiwkHiQpLCwsLDQsLCwsLCksLCwsLC8sLCwsLCwsLCwsLCwsLCwsLCwpLCksLCwsLCwpLCwsLP/AABEIAK8AyAMBIgACEQEDEQH/xAAcAAABBQEBAQAAAAAAAAAAAAACAAEDBQYEBwj/xABAEAACAQIEBAQEAwYDBwUAAAABAhEAAwQSITEFBkFREyJhcTKBkaEHscEUI0Jy0fBSU+EXQ2KCk6LxFRYkM5L/xAAZAQADAQEBAAAAAAAAAAAAAAAAAQIDBAX/xAApEQACAgICAgEDAwUAAAAAAAAAAQIRAyESMQRBUSIykXGxwRNhgaHx/9oADAMBAAIRAxEAPwDeA04FCDRxXnnWIUYoRTzQAQFPPpQgUQFMAqcUy04NAEGNs3GQ+HcFt91JVWX2ZTEqfSCKfAPcNtDdVUuEedVOZQddj1Gk/OptKS0ARYjiFu2QLly2hI0zsqz3jMRNFbxKsuYOhX/ErAr9QY6j61FxO3aNpzfRHtoC7eIoZQFEyQQdq8u5odcFiQLNrDnD3vCvpFtMxTMHKZwQQuZRodwfSqVt0h6qz1m1cVycpDQxVo6Mu6nsR2rHXOc7j4q2lhMyvbabTwtzxEZg9v8A4bggaE66Vnhz5bKEEXbfjWb4xC2IH7+44YXrZdtCROs6bVlL1m1/unvMTlguihixOoULJO5gkiTT4NrdoqOme74HEeJbS5ldM4kLcGVhqQQR8qWCxtu8ua0wdZZQRMEroQCd9e1eLYnhofEXLOEt3bri4fAY3Hz5ESXUo0QZkzpsRrVrwDGlrPh3sW1nCqXL21hcRdu5RmtIFl8g01gSSaKdWKkepYTHW7oJt3EcKSpKEGGG6n1qes5yUtpEuWrdi5h8vhvlumbjpcU5HcjTXKRk6RWkoJYLULUUUxFAA01OKaaBjFaE0dCaABpUmpUwHRRUwtkroNu2v3FRIDB7ddu3c124RVYGGIC6aNoT296yTJOdrcDXShmujF29o1jQ957VzmmwQVKaEUVADinmmFRHiFvbMPUgGPqKBpNk1U1xjd4gigkJhbbPcHTxb0LbUx1CZm/5quUOxEEdxsfSuXA4JbCttmZnuXGAgsSSZPssD0ipGtHlnN/4gXMQzW7U2rSMwnUXH8rW3D6xlMnSO1ZA3Bv2gDrA7ewr0/8A9oJxK3fxL5kvXbj+AxJyi2oUW8ygebrJrBcycIXC4i5YVi/h5QSRHmZQxEdtYrswSg0kuzPJGSbRXZBpqfUHpr0/1o1cgbCPX56RUHzjsOse9FbSSNf0NdDXyyIv0ls6LeIZWlWKsNmUlSJBBiOsaaVoOE8XSy9rEpZtKbCIqqQ//wAhiSt66bg+F1kQDImTWWYfb1q/5ewf7ViLdi2Ut51TPnAdGaz+8krIJDEKIUjrvWOSGrNVPbs9ITm4XbVp8O9i7fyq93DkxcdWmUtsf41Ow1nrFaLA4rxbaXArLnAIVxDAHow6GsVyhw9Bj76t+zB7LF1tWyxCXSMr3bM/ApBg29cpI2reDvXMkNjFaE/0qVaYodqBERFCalZKjIoGATTGnZaE0AI01NFPTsAR+en+lPlYfC0fIR9KQFB+2rmdBqyhSR2DTBPvBrlnJRVsaVnUsxBM/bb9etM1cHFOOph7Ye4QNQI6sToAq1YKZAMRIGh6SJ+tGPIp9DlFobSiFI0q1IKvmDGFEVRu8kxvC9PmSKqsFxpR5TbJaNsyz7elDz4z2hZxABa3bLpeA3CvlIf5Mv3qhs8dskZhctxG5IBj56zSqXaOiFcaNnwbGTcKdGBMdiNZq4YDbv0996yfJWI8d3uqD4SgorkQHckZsvdQBv3Naw1Sv2ZZK5aBs2QoCqFVRsAIA9gK86/2fvdx+bEs3h3nxFwlImUueRM06ZkIM+kV6OBSYgCT01pp8dok8k47+HRsFz+0WShB8M3Ltu007jxA4gjRtV1mKpX5WuNdS3bKXRdJW1dtkm1cdFDOiMdMwmJ2NejcT5iw9y4G/Zbd0ror3kWQoM6KRI1neKveEcXtXFVR4dthMIMqjUnVOms9O5pR8vdJg8a9oyXBfw8RDhPHtm5mS946kA21JGa3nbNuJy+URNXPEORcJlVrWGBuW8nhhbptE5NRLGRM9SJ9a1FNVcm+2Bm7fJltsWmNPiWrsi49pWUr4hBzeca66baVp0SoyK4+ONcGGvG1/wDYEJT3WDH2ouuxdmtsYFAo0B9TUhwaf4R9K894V+LOHa2C7+G3VWB0PWCOld4/FDC/56f939K6eUUZcZGyOBT/AAiqjimFCEFdj07GqX/adhf89Pv/AEpcP5mGNDvbk20bKrEQHbdsoO4GgmplKLWhxjJPZ0FqGjNCRWJqCTSpEUqYgKoeZ+HXQVxOFBN+3Cso/wB7bJ+EjuCZB6a1fCiU1ztXplJ0Z3g3KzNdGJxp8S7uibpa7fzN+Vbnh/DvEGYkgfc1Vg12cH47b8RsO5VLq+ZAxjxEOzJqM0GVIGo0rXGo3TInJ1Z2Y/hYVZUkgbiqyaseJcZtg+CGDXWElQZKIN3eD5R0E7kiJqtIqp1eiY3WxisyCAQdwevv/fWqK5yDgC+c4ZJmdCwX/wDIMVeg0UVCbXRYFq0qqFUBVUQFUAADsAKkpgKVIBrl4KCSYABJ7wN471kePcyvctvbsgrm8pIINyD0A/hJqPnbj1m2xXMxvKEBTMAuVjObKZzHTb27VlLHGLdx8zllzGQknzTpqQNTPt71z5f6j6Wv3NIpE/DncAyNVGq76aSxOzEnttRBF8xTKNYgnL5jvB96ha4M7ZDEDWZ2jUSenX1iuItEuWDRrAAKgjYkDQAE6kmNKxUOTvo1cqN3wHmfw0CXs5Vd3cyyjbzbkgfqK19eQPxrYm4k/wAQH2Jj56etbHgnNrHKLoOVhAYCR2DZhpE94rbHOUNTMmr2jWxTg03z/wBab9a6jMo8byNgrrl2sgMdWKsyye8AxNRD8N8D/lN/1H/rWjWrfhmGBXMQD2q430JutmF/2bYH/Kb/AKjxV3h8KlpAiKFVdAo0ArWNbDaECqDHWMjkfT2pyTXsUZWcpoKf3oakoaaVOaVFhQGWiFCDT5tKyGH7Vz8Q4XaxChb1pLqjYMJg9wdwfap1NGGoAh4Xwe1ZXJYtJbB1IRfiPdurH3Ndj2iuhEfUV28GxagsumYZSf5WmD7SCKm4viUIUSMxmPUDf9PtWnFcbsjk7oqSKQp57f370wNSUOKeKEH7U4agCs4ryzhsQri7aWX3dQPE0PRtwa8l49wdsJeuWW0AzGy7fxISpAmNSDp6a17YzxqTAAJJ2AA3J9IryrmXmdcZcQPbnDo8qASt0jZjm2GYaxHQddnGVOvRSTfRmreLDea7IyjygaCfWD5umkV24AZVYgZQQSVE5WzDb2+dW9v8PlxAN3CX1e2M2VHQq6karbczvB+I71RYPh2LdzZt2rviLIKicoiZ8zaD3FXOMZqov+BRbi9h4vE5CVFvzNpkXWB8UwPXWfarLkXHXlvpbtKct07mSpVT+8zL/EOnpoa33J/K64O2SSWvPBdmAldPgWNQo99atLnBrJuJc8NQ6TlYCCJ30GlR9PHjV/3BvdncSJ/uaaKakTTEEpqblHjqXVuWSQLti46Op3+IlT7FSIrnDVnOYuVDfuLiLF1sPiAMpdZyuOgcDeO+tC07Bq1R6WTGpI96zV3iK3yXQgoSQpHUKYkekg/SsZa5Zxt3y4zHM9r+K3alS4/ws0CARvFapECqFACqoAUDQAAQAPSAB8qpysmMaJGqNj7U+ahmpKGinpif7/SlQ2MjzUpoRRViAQanmgpxTA58dw1bpVs9y1cUELctNlcA7qdCGU9iCKm4fgBbk5rlx2jM9187kDZZ0CqN4AAmjBpXMQEUuxgKCT7CqQHemFJG1ROhFdxj8ipEwRXLin1y7EASPfauvLgUIXZlGVsh9afNUZNKuOzUx/4icw5UGGQ+a4M13uLc6Kf5u3YeteeZv19KsOceJq2PvkCBIUnWWZFALGdgf0qq0PYj0/WtYwaSb9lqS6R14Li92y2e05tmIkHU+42PzFb7lz8Q1cBMUQr9HiEYdM0fCftXnAB/vejCmiSXoffZ7ql0ESCCDqCCCD6gjSnmvJeAc23cIQnx2iwlCNdSB5D0J002r1gbdR3B6eh9ajfsiSoLN7Us1N4dOV70yRg1Nm/1pmIG5pfrQA5NDSNLLQMGmY0RFA29FgMzUqUUqf6gDFOKQNPWQCinFPTimA1BesB0ZGEqwKsPRhBqUCny0AZDDYXi+GHg4e7au2Rpbe6fMq7AHroI77VecKs+DbY3r4u3WYG8+kZogIoHwqB09STvVmxgSdhrXk9vj75m8NVDOzEZttWPvJiNaMs8klSCKV7PVbWLQxDr9Y296zuO54RHZVtM+RiJzCDGkgD+HSsff4hfPnYIhAj4iY+Q1masf2YlAskR6TOm8bnX1rk5zX3V/guaUegOL8G/9TBu2IF9IFxDoCp+EzGpGorJ8Q5UxdjzPZcAfxL5hp6rXoPI9ojEXsxBm2MvfR9ZHT/WtpH9mNa7sOaUI0toylFS2z5/w2P6N9f6iu0XAR3r0Dmz8OUxDZ7GS05+IEHK3rA2PrXnGN4few1w2rikMNtCZHde4reoZPt0/gcZyjp7RZ8EwQxGKs2gZlhm6hVTzO32An1r2hroDiTCkMfmCPUdDt6Vlvw94ILWGF1li5ek6rDKg0UekxmI9RWmvYgoUItJc+IQ7ZQswQZg9j0rB1ZUnbFevzs3yA/81AxY7FiO/wD5FHcx14k+TCINI8t1z+aj7VH4d8gN4pVT/l2UUfImaTXwImsYN22QtFSKpCrOhAgjsRuKrcbh8QVJW7irpzKcq3AhCg+bUACDp6xtR8DuhrAK6jNcnzF9QxB8x16delAHJzjxHwMHccAycigqYK5mADT6VU4bma8hyuRc/mgH30+X3q25zs58DfWD8Mj+YEZfvWMu2yhXNBYRmgaaATr6VyeQ2mqe9nb40VJNNG3w/MFtpDeTTqZH1qymQCNR6V54uK19vz/Wu+zxAqAwPw+Ydu+orCPkzhqSv/RpPxE/tdG0YUq4eFcT8ZJiGGjDtpIPzpq9KMua5ROBxcXTOunFADRTUEh04NAGpwaADJp5oJpCmA9wSCO+n1ryHhVnJea0xjw7jLr0gkggbzEV68DXnvPHB2s4gYpB+7uZRdj+FxorH0I0nvSatNfIA4ZQx8zGVJmBqR0nTSk90l/IQAdNTXPZfO2YZtQPh37TUmJv27YJZbi9jIP2/wBK4K3RcnyNFyZa/eXiYlVVRGo1OY/pWqBrN8l4TwsMbjyDdYvrvDHyj1MVFzHxZnt+GpKK05sp88dAew0roc440oscIOT0aBeJ2s2TxbebqudZHuJ0qdrS5g2UFhIBgSAd47V5hwjApqoUGTI03Edvethw3EOqgBzA6bj71lk8uMJUzZ+Pq0zRkzQ3rmUKwiVZSJ26jUfOocPiQw9RvRX/AIG9BP0M11xmpK0czVaYsTzZgywW49hLxAOS8xtqZMA54IEwYDCdqg5g5lC2R4N2xcvBpUI+a2qGAVJHxbbaa15jzzwm4MRdvEhlDKpA/gBHkDe69fWKpcI2QgqSAdx0ruiuUL9mLdM9b5i/Ey2mBueHC4h5REkEwYBuHLoIBPzih5UxTXMN4hGXOzMBrs3rAnY/avJMfaJJjvA/T869S5IuA4eM0lYWD8QyCJ9AdY/lqci0m+xx7J+b8d4WFfQsXIUAHeTJ+gBrD2saT8crnIJkeaY2220Hyq1/EvHnPYtpOZc7yP8AiAQfkaytu+Dq4uF9mExroBr0Fefkx8t/9PU8alEtbFyJIBJAMDoTPU9CAfvVigJAEQF01I36mB2iJ9ap8NciCcuWAAP4Qe07+4G81acOgMS6kxJgMRB1013gRXFlXs7WzQ8tL5rvsk/Mk/1p6k5YE23ffM8e+QQT9S30pV3eOqxpM8nNK5totqJRQzTirMQ6S0IalTEHNIGhmjU0AMb6jQn7E1HxDDWr9p7TlijqQ0LqJ6ieo0M0D5NSzqNTpBP5VBdxVpJ87EdwjfrSsDyy6t5XbD2s1wg5AdmPqY2P2q05f/D7Eu6nFFrdpCDlzAs0awANh71v8FiLDMpS2wuEnM5GjD+orvmtVkpfTX6irZmefuNfs2HXKzLcZ1yZY6atv6fnWE4jzeLuUhSrAydtvlXpfMHLdrGIFuSCPhYbj2rJcS/C5LdlnS85ZdTmAjKCJ261MI4XvIt/wVymvtMyvHP3oYGPMJ+Z9Nq12L5gW1ZDsxIlQI1JntrrAn2rJ8Y5byWRcth22z9YHfTbcaV0cn8nnGnM7stpNPU+izsPaifj4MyU09L8lf1skW4tHoHJuNuX0uX2XLbuEC0DGYhR5mJHc9PStCyyrAdQ35Go8NYCKqKAAoAA7CpA1JJJUkS3e2ea8wcYK4vEJc8yXUt5hG3lBHz0n51lMRiFmFOlencQ5Cs37niXXuZiAITKPhAAJJkkwKkw/IGCQR4TP6u5J+0RXRjyRivdmcotnkvj+tbf8MMefGuoTIZc3zB1+xNbLD8sYW38OHtCO6yf+4mu1LCLEIixMQqj8hRkzclVBGFbMf8AiGfNbZVkojZmykhVZhlzQNACvXvWVXDI6hmc5iBAhQDJ3G2nrXr2b+/6+lYzjf4dWypfDFluiSqs022kzlgjyjeANBNcvG/dHbjz8VTRnrTwdTIGkakLPtpr3JqBOINcurYshWdzCk5sq9Sx9Bv20FWuH5Ixd6BeZLCf4Qc7nSNADA+da/gnLlnCLFpfMfidtXb3PQegpQwxW5b/AGLy+Veofk6+HYMWbSW1JhABJ3J3LE+pJPzpq6aatKOMBTT5qip5rMZMGp5qJaIGnYg5mimoi1EDQBBcxSI7I4lGXpIKsdQwI9q48fwwpbDghkY7zqCRIBHqOtRceXzKekR9jXJaxJB7x+XaueT20y0ix4C8GI6kfUVbTVLwvR9NBmFW7Vrjf0kvskBrj4vc/ckSBmKjX3GldINcWIuaMxEgaBY1O0D/AJmP2qMsqjXyVFbB4XhFyMpURtHQn4m0+aj5V3WcOqDKihR2Gg+lDYTKoBgkbx/iPxH6n6UeetIR4pIl7ZJNKaCaY1diJA1KajmkDTsAzHU0i49fpWYt82IrXFd1R1ZldWIDCCYOp2Igg+tc9/nqzt4yk9lJY/RZrohji1bs9WPiY+Kbkvya3NtFDNcvC3Y2lZlKlpbK2jAHaR0MQY9a6JrBnnZElJqL0EWoSaRNNQZimlTClTERU4agpTWRRIDTrQA09MA6cUApTQBHi8GLggyIGhHQ946+1cy8CXrdun0GRfyFd8mnzGlxXYbOfD8PRD5ZmRJOv1muvN2oC8UpppL0IDGXStt2GpVTA9a4MDjFv3IQyljViNmukaCeoUEn3Irtx2FF209skgOpUkbgERIqHhfDbeGtLatiEXbuT1J9alwTfJlJ6o76QNCG11pBquhDlqWammmBooQs1Imhp4oGcuK4TYusGuWbbkbFkUn2k1NYwttPgRE/lVR+QqSmIpgEDSP99qAmkW0oAOhilmpTVCETSoWNKlbHR//Z"/>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eg;base64,/9j/4AAQSkZJRgABAQAAAQABAAD/2wCEAAkGBhQSERQUExQUFRUUFxUYFBgVGBQaFxcYFRcVFxcXFxkYHCYfGBojGhcVHy8gIycpLCwtFR4xNTAqNSYsLCkBCQoKDgwOGg8PGiwkHiQpLCwsLDQsLCwsLCksLCwsLC8sLCwsLCwsLCwsLCwsLCwsLCwpLCksLCwsLCwpLCwsLP/AABEIAK8AyAMBIgACEQEDEQH/xAAcAAABBQEBAQAAAAAAAAAAAAACAAEDBQYEBwj/xABAEAACAQIEBAQEAwYDBwUAAAABAhEAAwQSITEFBkFREyJhcTKBkaEHscEUI0Jy0fBSU+EXQ2KCk6LxFRYkM5L/xAAZAQADAQEBAAAAAAAAAAAAAAAAAQIDBAX/xAApEQACAgICAgEDAwUAAAAAAAAAAQIRAyESMQRBUSIykXGxwRNhgaHx/9oADAMBAAIRAxEAPwDeA04FCDRxXnnWIUYoRTzQAQFPPpQgUQFMAqcUy04NAEGNs3GQ+HcFt91JVWX2ZTEqfSCKfAPcNtDdVUuEedVOZQddj1Gk/OptKS0ARYjiFu2QLly2hI0zsqz3jMRNFbxKsuYOhX/ErAr9QY6j61FxO3aNpzfRHtoC7eIoZQFEyQQdq8u5odcFiQLNrDnD3vCvpFtMxTMHKZwQQuZRodwfSqVt0h6qz1m1cVycpDQxVo6Mu6nsR2rHXOc7j4q2lhMyvbabTwtzxEZg9v8A4bggaE66Vnhz5bKEEXbfjWb4xC2IH7+44YXrZdtCROs6bVlL1m1/unvMTlguihixOoULJO5gkiTT4NrdoqOme74HEeJbS5ldM4kLcGVhqQQR8qWCxtu8ua0wdZZQRMEroQCd9e1eLYnhofEXLOEt3bri4fAY3Hz5ESXUo0QZkzpsRrVrwDGlrPh3sW1nCqXL21hcRdu5RmtIFl8g01gSSaKdWKkepYTHW7oJt3EcKSpKEGGG6n1qes5yUtpEuWrdi5h8vhvlumbjpcU5HcjTXKRk6RWkoJYLULUUUxFAA01OKaaBjFaE0dCaABpUmpUwHRRUwtkroNu2v3FRIDB7ddu3c124RVYGGIC6aNoT296yTJOdrcDXShmujF29o1jQ957VzmmwQVKaEUVADinmmFRHiFvbMPUgGPqKBpNk1U1xjd4gigkJhbbPcHTxb0LbUx1CZm/5quUOxEEdxsfSuXA4JbCttmZnuXGAgsSSZPssD0ipGtHlnN/4gXMQzW7U2rSMwnUXH8rW3D6xlMnSO1ZA3Bv2gDrA7ewr0/8A9oJxK3fxL5kvXbj+AxJyi2oUW8ygebrJrBcycIXC4i5YVi/h5QSRHmZQxEdtYrswSg0kuzPJGSbRXZBpqfUHpr0/1o1cgbCPX56RUHzjsOse9FbSSNf0NdDXyyIv0ls6LeIZWlWKsNmUlSJBBiOsaaVoOE8XSy9rEpZtKbCIqqQ//wAhiSt66bg+F1kQDImTWWYfb1q/5ewf7ViLdi2Ut51TPnAdGaz+8krIJDEKIUjrvWOSGrNVPbs9ITm4XbVp8O9i7fyq93DkxcdWmUtsf41Ow1nrFaLA4rxbaXArLnAIVxDAHow6GsVyhw9Bj76t+zB7LF1tWyxCXSMr3bM/ApBg29cpI2reDvXMkNjFaE/0qVaYodqBERFCalZKjIoGATTGnZaE0AI01NFPTsAR+en+lPlYfC0fIR9KQFB+2rmdBqyhSR2DTBPvBrlnJRVsaVnUsxBM/bb9etM1cHFOOph7Ye4QNQI6sToAq1YKZAMRIGh6SJ+tGPIp9DlFobSiFI0q1IKvmDGFEVRu8kxvC9PmSKqsFxpR5TbJaNsyz7elDz4z2hZxABa3bLpeA3CvlIf5Mv3qhs8dskZhctxG5IBj56zSqXaOiFcaNnwbGTcKdGBMdiNZq4YDbv0996yfJWI8d3uqD4SgorkQHckZsvdQBv3Naw1Sv2ZZK5aBs2QoCqFVRsAIA9gK86/2fvdx+bEs3h3nxFwlImUueRM06ZkIM+kV6OBSYgCT01pp8dok8k47+HRsFz+0WShB8M3Ltu007jxA4gjRtV1mKpX5WuNdS3bKXRdJW1dtkm1cdFDOiMdMwmJ2NejcT5iw9y4G/Zbd0ror3kWQoM6KRI1neKveEcXtXFVR4dthMIMqjUnVOms9O5pR8vdJg8a9oyXBfw8RDhPHtm5mS946kA21JGa3nbNuJy+URNXPEORcJlVrWGBuW8nhhbptE5NRLGRM9SJ9a1FNVcm+2Bm7fJltsWmNPiWrsi49pWUr4hBzeca66baVp0SoyK4+ONcGGvG1/wDYEJT3WDH2ouuxdmtsYFAo0B9TUhwaf4R9K894V+LOHa2C7+G3VWB0PWCOld4/FDC/56f939K6eUUZcZGyOBT/AAiqjimFCEFdj07GqX/adhf89Pv/AEpcP5mGNDvbk20bKrEQHbdsoO4GgmplKLWhxjJPZ0FqGjNCRWJqCTSpEUqYgKoeZ+HXQVxOFBN+3Cso/wB7bJ+EjuCZB6a1fCiU1ztXplJ0Z3g3KzNdGJxp8S7uibpa7fzN+Vbnh/DvEGYkgfc1Vg12cH47b8RsO5VLq+ZAxjxEOzJqM0GVIGo0rXGo3TInJ1Z2Y/hYVZUkgbiqyaseJcZtg+CGDXWElQZKIN3eD5R0E7kiJqtIqp1eiY3WxisyCAQdwevv/fWqK5yDgC+c4ZJmdCwX/wDIMVeg0UVCbXRYFq0qqFUBVUQFUAADsAKkpgKVIBrl4KCSYABJ7wN471kePcyvctvbsgrm8pIINyD0A/hJqPnbj1m2xXMxvKEBTMAuVjObKZzHTb27VlLHGLdx8zllzGQknzTpqQNTPt71z5f6j6Wv3NIpE/DncAyNVGq76aSxOzEnttRBF8xTKNYgnL5jvB96ha4M7ZDEDWZ2jUSenX1iuItEuWDRrAAKgjYkDQAE6kmNKxUOTvo1cqN3wHmfw0CXs5Vd3cyyjbzbkgfqK19eQPxrYm4k/wAQH2Jj56etbHgnNrHKLoOVhAYCR2DZhpE94rbHOUNTMmr2jWxTg03z/wBab9a6jMo8byNgrrl2sgMdWKsyye8AxNRD8N8D/lN/1H/rWjWrfhmGBXMQD2q430JutmF/2bYH/Kb/AKjxV3h8KlpAiKFVdAo0ArWNbDaECqDHWMjkfT2pyTXsUZWcpoKf3oakoaaVOaVFhQGWiFCDT5tKyGH7Vz8Q4XaxChb1pLqjYMJg9wdwfap1NGGoAh4Xwe1ZXJYtJbB1IRfiPdurH3Ndj2iuhEfUV28GxagsumYZSf5WmD7SCKm4viUIUSMxmPUDf9PtWnFcbsjk7oqSKQp57f370wNSUOKeKEH7U4agCs4ryzhsQri7aWX3dQPE0PRtwa8l49wdsJeuWW0AzGy7fxISpAmNSDp6a17YzxqTAAJJ2AA3J9IryrmXmdcZcQPbnDo8qASt0jZjm2GYaxHQddnGVOvRSTfRmreLDea7IyjygaCfWD5umkV24AZVYgZQQSVE5WzDb2+dW9v8PlxAN3CX1e2M2VHQq6karbczvB+I71RYPh2LdzZt2rviLIKicoiZ8zaD3FXOMZqov+BRbi9h4vE5CVFvzNpkXWB8UwPXWfarLkXHXlvpbtKct07mSpVT+8zL/EOnpoa33J/K64O2SSWvPBdmAldPgWNQo99atLnBrJuJc8NQ6TlYCCJ30GlR9PHjV/3BvdncSJ/uaaKakTTEEpqblHjqXVuWSQLti46Op3+IlT7FSIrnDVnOYuVDfuLiLF1sPiAMpdZyuOgcDeO+tC07Bq1R6WTGpI96zV3iK3yXQgoSQpHUKYkekg/SsZa5Zxt3y4zHM9r+K3alS4/ws0CARvFapECqFACqoAUDQAAQAPSAB8qpysmMaJGqNj7U+ahmpKGinpif7/SlQ2MjzUpoRRViAQanmgpxTA58dw1bpVs9y1cUELctNlcA7qdCGU9iCKm4fgBbk5rlx2jM9187kDZZ0CqN4AAmjBpXMQEUuxgKCT7CqQHemFJG1ROhFdxj8ipEwRXLin1y7EASPfauvLgUIXZlGVsh9afNUZNKuOzUx/4icw5UGGQ+a4M13uLc6Kf5u3YeteeZv19KsOceJq2PvkCBIUnWWZFALGdgf0qq0PYj0/WtYwaSb9lqS6R14Li92y2e05tmIkHU+42PzFb7lz8Q1cBMUQr9HiEYdM0fCftXnAB/vejCmiSXoffZ7ql0ESCCDqCCCD6gjSnmvJeAc23cIQnx2iwlCNdSB5D0J002r1gbdR3B6eh9ajfsiSoLN7Us1N4dOV70yRg1Nm/1pmIG5pfrQA5NDSNLLQMGmY0RFA29FgMzUqUUqf6gDFOKQNPWQCinFPTimA1BesB0ZGEqwKsPRhBqUCny0AZDDYXi+GHg4e7au2Rpbe6fMq7AHroI77VecKs+DbY3r4u3WYG8+kZogIoHwqB09STvVmxgSdhrXk9vj75m8NVDOzEZttWPvJiNaMs8klSCKV7PVbWLQxDr9Y296zuO54RHZVtM+RiJzCDGkgD+HSsff4hfPnYIhAj4iY+Q1masf2YlAskR6TOm8bnX1rk5zX3V/guaUegOL8G/9TBu2IF9IFxDoCp+EzGpGorJ8Q5UxdjzPZcAfxL5hp6rXoPI9ojEXsxBm2MvfR9ZHT/WtpH9mNa7sOaUI0toylFS2z5/w2P6N9f6iu0XAR3r0Dmz8OUxDZ7GS05+IEHK3rA2PrXnGN4few1w2rikMNtCZHde4reoZPt0/gcZyjp7RZ8EwQxGKs2gZlhm6hVTzO32An1r2hroDiTCkMfmCPUdDt6Vlvw94ILWGF1li5ek6rDKg0UekxmI9RWmvYgoUItJc+IQ7ZQswQZg9j0rB1ZUnbFevzs3yA/81AxY7FiO/wD5FHcx14k+TCINI8t1z+aj7VH4d8gN4pVT/l2UUfImaTXwImsYN22QtFSKpCrOhAgjsRuKrcbh8QVJW7irpzKcq3AhCg+bUACDp6xtR8DuhrAK6jNcnzF9QxB8x16delAHJzjxHwMHccAycigqYK5mADT6VU4bma8hyuRc/mgH30+X3q25zs58DfWD8Mj+YEZfvWMu2yhXNBYRmgaaATr6VyeQ2mqe9nb40VJNNG3w/MFtpDeTTqZH1qymQCNR6V54uK19vz/Wu+zxAqAwPw+Ydu+orCPkzhqSv/RpPxE/tdG0YUq4eFcT8ZJiGGjDtpIPzpq9KMua5ROBxcXTOunFADRTUEh04NAGpwaADJp5oJpCmA9wSCO+n1ryHhVnJea0xjw7jLr0gkggbzEV68DXnvPHB2s4gYpB+7uZRdj+FxorH0I0nvSatNfIA4ZQx8zGVJmBqR0nTSk90l/IQAdNTXPZfO2YZtQPh37TUmJv27YJZbi9jIP2/wBK4K3RcnyNFyZa/eXiYlVVRGo1OY/pWqBrN8l4TwsMbjyDdYvrvDHyj1MVFzHxZnt+GpKK05sp88dAew0roc440oscIOT0aBeJ2s2TxbebqudZHuJ0qdrS5g2UFhIBgSAd47V5hwjApqoUGTI03Edvethw3EOqgBzA6bj71lk8uMJUzZ+Pq0zRkzQ3rmUKwiVZSJ26jUfOocPiQw9RvRX/AIG9BP0M11xmpK0czVaYsTzZgywW49hLxAOS8xtqZMA54IEwYDCdqg5g5lC2R4N2xcvBpUI+a2qGAVJHxbbaa15jzzwm4MRdvEhlDKpA/gBHkDe69fWKpcI2QgqSAdx0ruiuUL9mLdM9b5i/Ey2mBueHC4h5REkEwYBuHLoIBPzih5UxTXMN4hGXOzMBrs3rAnY/avJMfaJJjvA/T869S5IuA4eM0lYWD8QyCJ9AdY/lqci0m+xx7J+b8d4WFfQsXIUAHeTJ+gBrD2saT8crnIJkeaY2220Hyq1/EvHnPYtpOZc7yP8AiAQfkaytu+Dq4uF9mExroBr0Fefkx8t/9PU8alEtbFyJIBJAMDoTPU9CAfvVigJAEQF01I36mB2iJ9ap8NciCcuWAAP4Qe07+4G81acOgMS6kxJgMRB1013gRXFlXs7WzQ8tL5rvsk/Mk/1p6k5YE23ffM8e+QQT9S30pV3eOqxpM8nNK5totqJRQzTirMQ6S0IalTEHNIGhmjU0AMb6jQn7E1HxDDWr9p7TlijqQ0LqJ6ieo0M0D5NSzqNTpBP5VBdxVpJ87EdwjfrSsDyy6t5XbD2s1wg5AdmPqY2P2q05f/D7Eu6nFFrdpCDlzAs0awANh71v8FiLDMpS2wuEnM5GjD+orvmtVkpfTX6irZmefuNfs2HXKzLcZ1yZY6atv6fnWE4jzeLuUhSrAydtvlXpfMHLdrGIFuSCPhYbj2rJcS/C5LdlnS85ZdTmAjKCJ261MI4XvIt/wVymvtMyvHP3oYGPMJ+Z9Nq12L5gW1ZDsxIlQI1JntrrAn2rJ8Y5byWRcth22z9YHfTbcaV0cn8nnGnM7stpNPU+izsPaifj4MyU09L8lf1skW4tHoHJuNuX0uX2XLbuEC0DGYhR5mJHc9PStCyyrAdQ35Go8NYCKqKAAoAA7CpA1JJJUkS3e2ea8wcYK4vEJc8yXUt5hG3lBHz0n51lMRiFmFOlencQ5Cs37niXXuZiAITKPhAAJJkkwKkw/IGCQR4TP6u5J+0RXRjyRivdmcotnkvj+tbf8MMefGuoTIZc3zB1+xNbLD8sYW38OHtCO6yf+4mu1LCLEIixMQqj8hRkzclVBGFbMf8AiGfNbZVkojZmykhVZhlzQNACvXvWVXDI6hmc5iBAhQDJ3G2nrXr2b+/6+lYzjf4dWypfDFluiSqs022kzlgjyjeANBNcvG/dHbjz8VTRnrTwdTIGkakLPtpr3JqBOINcurYshWdzCk5sq9Sx9Bv20FWuH5Ixd6BeZLCf4Qc7nSNADA+da/gnLlnCLFpfMfidtXb3PQegpQwxW5b/AGLy+Veofk6+HYMWbSW1JhABJ3J3LE+pJPzpq6aatKOMBTT5qip5rMZMGp5qJaIGnYg5mimoi1EDQBBcxSI7I4lGXpIKsdQwI9q48fwwpbDghkY7zqCRIBHqOtRceXzKekR9jXJaxJB7x+XaueT20y0ix4C8GI6kfUVbTVLwvR9NBmFW7Vrjf0kvskBrj4vc/ckSBmKjX3GldINcWIuaMxEgaBY1O0D/AJmP2qMsqjXyVFbB4XhFyMpURtHQn4m0+aj5V3WcOqDKihR2Gg+lDYTKoBgkbx/iPxH6n6UeetIR4pIl7ZJNKaCaY1diJA1KajmkDTsAzHU0i49fpWYt82IrXFd1R1ZldWIDCCYOp2Igg+tc9/nqzt4yk9lJY/RZrohji1bs9WPiY+Kbkvya3NtFDNcvC3Y2lZlKlpbK2jAHaR0MQY9a6JrBnnZElJqL0EWoSaRNNQZimlTClTERU4agpTWRRIDTrQA09MA6cUApTQBHi8GLggyIGhHQ946+1cy8CXrdun0GRfyFd8mnzGlxXYbOfD8PRD5ZmRJOv1muvN2oC8UpppL0IDGXStt2GpVTA9a4MDjFv3IQyljViNmukaCeoUEn3Irtx2FF209skgOpUkbgERIqHhfDbeGtLatiEXbuT1J9alwTfJlJ6o76QNCG11pBquhDlqWammmBooQs1Imhp4oGcuK4TYusGuWbbkbFkUn2k1NYwttPgRE/lVR+QqSmIpgEDSP99qAmkW0oAOhilmpTVCETSoWNKlbHR//Z"/>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4" name="Picture 6" descr="http://www.digitaltrends.com/wp-content/uploads/2012/04/illegal-drugs.jpg">
            <a:hlinkClick r:id="rId3"/>
          </p:cNvPr>
          <p:cNvPicPr>
            <a:picLocks noChangeAspect="1" noChangeArrowheads="1"/>
          </p:cNvPicPr>
          <p:nvPr/>
        </p:nvPicPr>
        <p:blipFill>
          <a:blip r:embed="rId4" cstate="screen"/>
          <a:srcRect/>
          <a:stretch>
            <a:fillRect/>
          </a:stretch>
        </p:blipFill>
        <p:spPr bwMode="auto">
          <a:xfrm>
            <a:off x="4791075" y="1616923"/>
            <a:ext cx="1905000" cy="1143000"/>
          </a:xfrm>
          <a:prstGeom prst="rect">
            <a:avLst/>
          </a:prstGeom>
          <a:noFill/>
        </p:spPr>
      </p:pic>
      <p:pic>
        <p:nvPicPr>
          <p:cNvPr id="2056" name="Picture 8" descr="http://t3.gstatic.com/images?q=tbn:ANd9GcTB9hSZhrxglwueJybKoC_OvOMnmnVXBF9xGW1KSCdgbXwxTW_d"/>
          <p:cNvPicPr>
            <a:picLocks noChangeAspect="1" noChangeArrowheads="1"/>
          </p:cNvPicPr>
          <p:nvPr/>
        </p:nvPicPr>
        <p:blipFill>
          <a:blip r:embed="rId5" cstate="screen"/>
          <a:srcRect/>
          <a:stretch>
            <a:fillRect/>
          </a:stretch>
        </p:blipFill>
        <p:spPr bwMode="auto">
          <a:xfrm>
            <a:off x="2362200" y="1647825"/>
            <a:ext cx="1905000" cy="11120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animEffect transition="in" filter="wipe(down)">
                                      <p:cBhvr>
                                        <p:cTn id="7" dur="500"/>
                                        <p:tgtEl>
                                          <p:spTgt spid="563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6323">
                                            <p:txEl>
                                              <p:pRg st="2" end="2"/>
                                            </p:txEl>
                                          </p:spTgt>
                                        </p:tgtEl>
                                        <p:attrNameLst>
                                          <p:attrName>style.visibility</p:attrName>
                                        </p:attrNameLst>
                                      </p:cBhvr>
                                      <p:to>
                                        <p:strVal val="visible"/>
                                      </p:to>
                                    </p:set>
                                    <p:animEffect transition="in" filter="wipe(down)">
                                      <p:cBhvr>
                                        <p:cTn id="12" dur="500"/>
                                        <p:tgtEl>
                                          <p:spTgt spid="563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6323">
                                            <p:txEl>
                                              <p:pRg st="3" end="3"/>
                                            </p:txEl>
                                          </p:spTgt>
                                        </p:tgtEl>
                                        <p:attrNameLst>
                                          <p:attrName>style.visibility</p:attrName>
                                        </p:attrNameLst>
                                      </p:cBhvr>
                                      <p:to>
                                        <p:strVal val="visible"/>
                                      </p:to>
                                    </p:set>
                                    <p:animEffect transition="in" filter="wipe(down)">
                                      <p:cBhvr>
                                        <p:cTn id="17" dur="500"/>
                                        <p:tgtEl>
                                          <p:spTgt spid="563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6323">
                                            <p:txEl>
                                              <p:pRg st="4" end="4"/>
                                            </p:txEl>
                                          </p:spTgt>
                                        </p:tgtEl>
                                        <p:attrNameLst>
                                          <p:attrName>style.visibility</p:attrName>
                                        </p:attrNameLst>
                                      </p:cBhvr>
                                      <p:to>
                                        <p:strVal val="visible"/>
                                      </p:to>
                                    </p:set>
                                    <p:animEffect transition="in" filter="wipe(down)">
                                      <p:cBhvr>
                                        <p:cTn id="22" dur="500"/>
                                        <p:tgtEl>
                                          <p:spTgt spid="56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01812"/>
          </a:xfrm>
        </p:spPr>
        <p:txBody>
          <a:bodyPr>
            <a:normAutofit/>
          </a:bodyPr>
          <a:lstStyle/>
          <a:p>
            <a:r>
              <a:rPr lang="en-US" sz="2800" dirty="0" smtClean="0"/>
              <a:t>“Relationships between hours of sleep and health-risk behaviors in US adolescent students.”</a:t>
            </a:r>
            <a:br>
              <a:rPr lang="en-US" sz="2800" dirty="0" smtClean="0"/>
            </a:br>
            <a:r>
              <a:rPr lang="en-US" sz="2800" dirty="0" smtClean="0"/>
              <a:t>(McKnight-</a:t>
            </a:r>
            <a:r>
              <a:rPr lang="en-US" sz="2800" dirty="0" err="1" smtClean="0"/>
              <a:t>Eily</a:t>
            </a:r>
            <a:r>
              <a:rPr lang="en-US" sz="2800" dirty="0" smtClean="0"/>
              <a:t> et al, 2011) </a:t>
            </a:r>
            <a:endParaRPr lang="en-US" sz="2800" dirty="0"/>
          </a:p>
        </p:txBody>
      </p:sp>
      <p:sp>
        <p:nvSpPr>
          <p:cNvPr id="3" name="Content Placeholder 2"/>
          <p:cNvSpPr>
            <a:spLocks noGrp="1"/>
          </p:cNvSpPr>
          <p:nvPr>
            <p:ph idx="1"/>
          </p:nvPr>
        </p:nvSpPr>
        <p:spPr>
          <a:xfrm>
            <a:off x="647700" y="1924050"/>
            <a:ext cx="8039100" cy="4552950"/>
          </a:xfrm>
          <a:solidFill>
            <a:schemeClr val="accent1">
              <a:lumMod val="20000"/>
              <a:lumOff val="80000"/>
            </a:schemeClr>
          </a:solidFill>
          <a:ln>
            <a:solidFill>
              <a:schemeClr val="tx1"/>
            </a:solidFill>
          </a:ln>
        </p:spPr>
        <p:txBody>
          <a:bodyPr>
            <a:normAutofit fontScale="77500" lnSpcReduction="20000"/>
          </a:bodyPr>
          <a:lstStyle/>
          <a:p>
            <a:pPr>
              <a:buNone/>
            </a:pPr>
            <a:r>
              <a:rPr lang="en-US" dirty="0" smtClean="0"/>
              <a:t>12,154 YRBS survey results from 2007</a:t>
            </a:r>
          </a:p>
          <a:p>
            <a:pPr>
              <a:buNone/>
            </a:pPr>
            <a:endParaRPr lang="en-US" dirty="0" smtClean="0"/>
          </a:p>
          <a:p>
            <a:pPr>
              <a:buNone/>
            </a:pPr>
            <a:r>
              <a:rPr lang="en-US" dirty="0" smtClean="0"/>
              <a:t>Insufficient sleep (less than 8 hours) associated w/increased:</a:t>
            </a:r>
          </a:p>
          <a:p>
            <a:r>
              <a:rPr lang="en-US" dirty="0" smtClean="0"/>
              <a:t>Sedentary behavior</a:t>
            </a:r>
          </a:p>
          <a:p>
            <a:r>
              <a:rPr lang="en-US" dirty="0" smtClean="0"/>
              <a:t>Fighting</a:t>
            </a:r>
          </a:p>
          <a:p>
            <a:r>
              <a:rPr lang="en-US" dirty="0" smtClean="0"/>
              <a:t>Cigarette use</a:t>
            </a:r>
          </a:p>
          <a:p>
            <a:r>
              <a:rPr lang="en-US" dirty="0" smtClean="0"/>
              <a:t>Alcohol use</a:t>
            </a:r>
          </a:p>
          <a:p>
            <a:r>
              <a:rPr lang="en-US" dirty="0" smtClean="0"/>
              <a:t>Marijuana use</a:t>
            </a:r>
          </a:p>
          <a:p>
            <a:r>
              <a:rPr lang="en-US" dirty="0" smtClean="0"/>
              <a:t>Sexual Activity</a:t>
            </a:r>
          </a:p>
          <a:p>
            <a:r>
              <a:rPr lang="en-US" dirty="0" smtClean="0"/>
              <a:t>Feeling sad or hopeless</a:t>
            </a:r>
          </a:p>
          <a:p>
            <a:r>
              <a:rPr lang="en-US" dirty="0" smtClean="0"/>
              <a:t>Serious consideration of suicide</a:t>
            </a:r>
          </a:p>
        </p:txBody>
      </p:sp>
      <p:pic>
        <p:nvPicPr>
          <p:cNvPr id="84996" name="Picture 4" descr="Image result for teen risk behavior"/>
          <p:cNvPicPr>
            <a:picLocks noChangeAspect="1" noChangeArrowheads="1"/>
          </p:cNvPicPr>
          <p:nvPr/>
        </p:nvPicPr>
        <p:blipFill>
          <a:blip r:embed="rId2" cstate="screen"/>
          <a:srcRect/>
          <a:stretch>
            <a:fillRect/>
          </a:stretch>
        </p:blipFill>
        <p:spPr bwMode="auto">
          <a:xfrm>
            <a:off x="6350217" y="4886324"/>
            <a:ext cx="2565183" cy="1743076"/>
          </a:xfrm>
          <a:prstGeom prst="rect">
            <a:avLst/>
          </a:prstGeom>
          <a:noFill/>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down)">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4" y="180976"/>
            <a:ext cx="8469086" cy="2133600"/>
          </a:xfrm>
        </p:spPr>
        <p:txBody>
          <a:bodyPr>
            <a:noAutofit/>
          </a:bodyPr>
          <a:lstStyle/>
          <a:p>
            <a:r>
              <a:rPr lang="en-US" sz="2800" dirty="0" smtClean="0"/>
              <a:t>“Sleepless in Fairfax: The Difference One More Hour of Sleep Can Make for Teen Hopelessness, Suicidal Ideation, and Substance Use.”</a:t>
            </a:r>
            <a:r>
              <a:rPr lang="en-US" sz="2400" dirty="0" smtClean="0"/>
              <a:t/>
            </a:r>
            <a:br>
              <a:rPr lang="en-US" sz="2400" dirty="0" smtClean="0"/>
            </a:br>
            <a:r>
              <a:rPr lang="en-US" sz="1600" dirty="0" smtClean="0"/>
              <a:t>(</a:t>
            </a:r>
            <a:r>
              <a:rPr lang="en-US" sz="1600" dirty="0" err="1" smtClean="0"/>
              <a:t>Winsler</a:t>
            </a:r>
            <a:r>
              <a:rPr lang="en-US" sz="1600" dirty="0" smtClean="0"/>
              <a:t> et al, 2015)</a:t>
            </a:r>
            <a:endParaRPr lang="en-US" sz="1600" dirty="0"/>
          </a:p>
        </p:txBody>
      </p:sp>
      <p:sp>
        <p:nvSpPr>
          <p:cNvPr id="3" name="Content Placeholder 2"/>
          <p:cNvSpPr>
            <a:spLocks noGrp="1"/>
          </p:cNvSpPr>
          <p:nvPr>
            <p:ph idx="1"/>
          </p:nvPr>
        </p:nvSpPr>
        <p:spPr>
          <a:xfrm>
            <a:off x="332014" y="4019550"/>
            <a:ext cx="8469086" cy="2459042"/>
          </a:xfrm>
          <a:solidFill>
            <a:schemeClr val="accent2">
              <a:lumMod val="20000"/>
              <a:lumOff val="80000"/>
            </a:schemeClr>
          </a:solidFill>
          <a:ln>
            <a:solidFill>
              <a:schemeClr val="accent2">
                <a:lumMod val="50000"/>
              </a:schemeClr>
            </a:solidFill>
          </a:ln>
        </p:spPr>
        <p:txBody>
          <a:bodyPr>
            <a:normAutofit lnSpcReduction="10000"/>
          </a:bodyPr>
          <a:lstStyle/>
          <a:p>
            <a:r>
              <a:rPr lang="en-US" sz="2400" dirty="0" smtClean="0"/>
              <a:t>Analysis of 2009 YRBS surveys from 27,937 middle and high school students in Fairfax, VA</a:t>
            </a:r>
          </a:p>
          <a:p>
            <a:endParaRPr lang="en-US" sz="2400" dirty="0" smtClean="0"/>
          </a:p>
          <a:p>
            <a:r>
              <a:rPr lang="en-US" sz="2400" dirty="0" smtClean="0"/>
              <a:t>Controlled for background variables (such as age, ethnicity, etc)</a:t>
            </a:r>
          </a:p>
          <a:p>
            <a:endParaRPr lang="en-US" sz="2400" dirty="0" smtClean="0"/>
          </a:p>
          <a:p>
            <a:r>
              <a:rPr lang="en-US" sz="2400" dirty="0" smtClean="0"/>
              <a:t>Results…</a:t>
            </a:r>
          </a:p>
          <a:p>
            <a:pPr lvl="1"/>
            <a:endParaRPr lang="en-US" dirty="0"/>
          </a:p>
        </p:txBody>
      </p:sp>
      <p:pic>
        <p:nvPicPr>
          <p:cNvPr id="1028" name="Picture 4" descr="Image result for clock 6"/>
          <p:cNvPicPr>
            <a:picLocks noChangeAspect="1" noChangeArrowheads="1"/>
          </p:cNvPicPr>
          <p:nvPr/>
        </p:nvPicPr>
        <p:blipFill>
          <a:blip r:embed="rId2" cstate="screen"/>
          <a:srcRect/>
          <a:stretch>
            <a:fillRect/>
          </a:stretch>
        </p:blipFill>
        <p:spPr bwMode="auto">
          <a:xfrm>
            <a:off x="3746501" y="2085975"/>
            <a:ext cx="1638300" cy="1638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4"/>
            <a:ext cx="8505825" cy="4972046"/>
          </a:xfrm>
          <a:solidFill>
            <a:schemeClr val="accent2">
              <a:lumMod val="20000"/>
              <a:lumOff val="80000"/>
            </a:schemeClr>
          </a:solidFill>
          <a:ln>
            <a:solidFill>
              <a:schemeClr val="accent2">
                <a:lumMod val="50000"/>
              </a:schemeClr>
            </a:solidFill>
          </a:ln>
        </p:spPr>
        <p:txBody>
          <a:bodyPr>
            <a:normAutofit fontScale="77500" lnSpcReduction="20000"/>
          </a:bodyPr>
          <a:lstStyle/>
          <a:p>
            <a:r>
              <a:rPr lang="en-US" dirty="0" smtClean="0"/>
              <a:t>For every </a:t>
            </a:r>
            <a:r>
              <a:rPr lang="en-US" u="sng" dirty="0" smtClean="0"/>
              <a:t>one hour less of sleep</a:t>
            </a:r>
            <a:r>
              <a:rPr lang="en-US" dirty="0" smtClean="0"/>
              <a:t> a student obtained, the odds of…</a:t>
            </a:r>
          </a:p>
          <a:p>
            <a:pPr>
              <a:buNone/>
            </a:pPr>
            <a:r>
              <a:rPr lang="en-US" dirty="0" smtClean="0"/>
              <a:t>	… feeling sad and hopeless increased by 38 %</a:t>
            </a:r>
          </a:p>
          <a:p>
            <a:pPr>
              <a:buNone/>
            </a:pPr>
            <a:r>
              <a:rPr lang="en-US" dirty="0" smtClean="0"/>
              <a:t>	… reporting serious suicidal ideation increased by 42 %</a:t>
            </a:r>
          </a:p>
          <a:p>
            <a:pPr>
              <a:buNone/>
            </a:pPr>
            <a:r>
              <a:rPr lang="en-US" dirty="0" smtClean="0"/>
              <a:t>	… having already attempted suicide increased by 58% </a:t>
            </a:r>
          </a:p>
          <a:p>
            <a:pPr>
              <a:buNone/>
            </a:pPr>
            <a:r>
              <a:rPr lang="en-US" dirty="0" smtClean="0"/>
              <a:t>	… using tobacco, alcohol, and/or marijuana increased by 23 %</a:t>
            </a:r>
          </a:p>
          <a:p>
            <a:pPr>
              <a:buNone/>
            </a:pPr>
            <a:r>
              <a:rPr lang="en-US" dirty="0" smtClean="0"/>
              <a:t>	… using illicit/prescription drugs increased by 37 %</a:t>
            </a:r>
          </a:p>
          <a:p>
            <a:pPr lvl="1">
              <a:buNone/>
            </a:pPr>
            <a:endParaRPr lang="en-US" dirty="0" smtClean="0"/>
          </a:p>
          <a:p>
            <a:r>
              <a:rPr lang="en-US" dirty="0" smtClean="0"/>
              <a:t>As the lost hours add up, the risks multiply. Example…</a:t>
            </a:r>
          </a:p>
          <a:p>
            <a:pPr>
              <a:buNone/>
            </a:pPr>
            <a:r>
              <a:rPr lang="en-US" dirty="0" smtClean="0"/>
              <a:t>	… a student who obtains 5 hours of sleep is 2.64 to 3.92 times more likely to be depression and/or suicidal than a student who obtains 8  hours of sleep.</a:t>
            </a:r>
            <a:endParaRPr lang="en-US" dirty="0"/>
          </a:p>
        </p:txBody>
      </p:sp>
      <p:pic>
        <p:nvPicPr>
          <p:cNvPr id="7" name="Picture 4" descr="Image result for clock 6"/>
          <p:cNvPicPr>
            <a:picLocks noChangeAspect="1" noChangeArrowheads="1"/>
          </p:cNvPicPr>
          <p:nvPr/>
        </p:nvPicPr>
        <p:blipFill>
          <a:blip r:embed="rId2" cstate="screen"/>
          <a:srcRect/>
          <a:stretch>
            <a:fillRect/>
          </a:stretch>
        </p:blipFill>
        <p:spPr bwMode="auto">
          <a:xfrm>
            <a:off x="3879851" y="0"/>
            <a:ext cx="1416049" cy="141604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1143000"/>
          </a:xfrm>
        </p:spPr>
        <p:txBody>
          <a:bodyPr>
            <a:normAutofit/>
          </a:bodyPr>
          <a:lstStyle/>
          <a:p>
            <a:pPr algn="ctr"/>
            <a:r>
              <a:rPr lang="en-US" sz="2800" dirty="0" smtClean="0"/>
              <a:t>“Trouble sleeping and anxiety/depression in childhood.”</a:t>
            </a:r>
            <a:br>
              <a:rPr lang="en-US" sz="2800" dirty="0" smtClean="0"/>
            </a:br>
            <a:r>
              <a:rPr lang="en-US" sz="1800" dirty="0" smtClean="0"/>
              <a:t>(Johnson, </a:t>
            </a:r>
            <a:r>
              <a:rPr lang="en-US" sz="1800" dirty="0" err="1" smtClean="0"/>
              <a:t>Chilcoat</a:t>
            </a:r>
            <a:r>
              <a:rPr lang="en-US" sz="1800" dirty="0" smtClean="0"/>
              <a:t>, and Breslau, 2000)</a:t>
            </a:r>
            <a:endParaRPr lang="en-US" sz="1800" dirty="0"/>
          </a:p>
        </p:txBody>
      </p:sp>
      <p:sp>
        <p:nvSpPr>
          <p:cNvPr id="3" name="Content Placeholder 2"/>
          <p:cNvSpPr>
            <a:spLocks noGrp="1"/>
          </p:cNvSpPr>
          <p:nvPr>
            <p:ph idx="1"/>
          </p:nvPr>
        </p:nvSpPr>
        <p:spPr>
          <a:xfrm>
            <a:off x="228600" y="2847975"/>
            <a:ext cx="8686800" cy="3838575"/>
          </a:xfrm>
          <a:solidFill>
            <a:schemeClr val="accent1">
              <a:lumMod val="20000"/>
              <a:lumOff val="80000"/>
            </a:schemeClr>
          </a:solidFill>
          <a:ln>
            <a:solidFill>
              <a:schemeClr val="tx1"/>
            </a:solidFill>
          </a:ln>
        </p:spPr>
        <p:txBody>
          <a:bodyPr>
            <a:normAutofit fontScale="85000" lnSpcReduction="20000"/>
          </a:bodyPr>
          <a:lstStyle/>
          <a:p>
            <a:r>
              <a:rPr lang="en-US" sz="3200" dirty="0" smtClean="0"/>
              <a:t>Cross-sectional study of 717 children at ages 6 and 11.</a:t>
            </a:r>
          </a:p>
          <a:p>
            <a:endParaRPr lang="en-US" sz="3200" dirty="0" smtClean="0"/>
          </a:p>
          <a:p>
            <a:r>
              <a:rPr lang="en-US" sz="3200" dirty="0" smtClean="0"/>
              <a:t>Difficulty sleeping at age six was positively correlated with increased anxiety and depression at age 11.</a:t>
            </a:r>
          </a:p>
          <a:p>
            <a:endParaRPr lang="en-US" sz="3200" dirty="0" smtClean="0"/>
          </a:p>
          <a:p>
            <a:r>
              <a:rPr lang="en-US" sz="3200" dirty="0" smtClean="0"/>
              <a:t>Association was greater for suburban children than urban.</a:t>
            </a:r>
          </a:p>
          <a:p>
            <a:endParaRPr lang="en-US" sz="3200" dirty="0" smtClean="0"/>
          </a:p>
          <a:p>
            <a:r>
              <a:rPr lang="en-US" sz="3200" dirty="0" smtClean="0"/>
              <a:t>Factors controlled for include </a:t>
            </a:r>
            <a:r>
              <a:rPr lang="en-US" sz="3200" dirty="0" err="1" smtClean="0"/>
              <a:t>birthweight</a:t>
            </a:r>
            <a:r>
              <a:rPr lang="en-US" sz="3200" dirty="0" smtClean="0"/>
              <a:t>, gender, and maternal depression.</a:t>
            </a:r>
          </a:p>
          <a:p>
            <a:pPr algn="r">
              <a:buNone/>
            </a:pPr>
            <a:endParaRPr lang="en-US" sz="1800" dirty="0" smtClean="0"/>
          </a:p>
        </p:txBody>
      </p:sp>
      <p:pic>
        <p:nvPicPr>
          <p:cNvPr id="79874" name="Picture 2"/>
          <p:cNvPicPr>
            <a:picLocks noChangeAspect="1" noChangeArrowheads="1"/>
          </p:cNvPicPr>
          <p:nvPr/>
        </p:nvPicPr>
        <p:blipFill>
          <a:blip r:embed="rId2" cstate="screen">
            <a:duotone>
              <a:schemeClr val="accent1">
                <a:shade val="45000"/>
                <a:satMod val="135000"/>
              </a:schemeClr>
              <a:prstClr val="white"/>
            </a:duotone>
          </a:blip>
          <a:srcRect/>
          <a:stretch>
            <a:fillRect/>
          </a:stretch>
        </p:blipFill>
        <p:spPr bwMode="auto">
          <a:xfrm>
            <a:off x="3543300" y="1143000"/>
            <a:ext cx="1943100" cy="14573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7995" y="274637"/>
            <a:ext cx="8743385" cy="1078173"/>
          </a:xfrm>
        </p:spPr>
        <p:txBody>
          <a:bodyPr>
            <a:normAutofit fontScale="90000"/>
          </a:bodyPr>
          <a:lstStyle/>
          <a:p>
            <a:r>
              <a:rPr lang="en-US" sz="2700" dirty="0" smtClean="0"/>
              <a:t>“The Prospective Association Between Sleep and Initiation of Substance Use in Young Adolescents”</a:t>
            </a:r>
            <a:r>
              <a:rPr lang="en-US" dirty="0" smtClean="0"/>
              <a:t/>
            </a:r>
            <a:br>
              <a:rPr lang="en-US" dirty="0" smtClean="0"/>
            </a:br>
            <a:r>
              <a:rPr lang="en-US" sz="2200" dirty="0" smtClean="0"/>
              <a:t>(Miller, Janssen, and Jackson – 2017)</a:t>
            </a:r>
            <a:endParaRPr lang="en-US" sz="2200" dirty="0"/>
          </a:p>
        </p:txBody>
      </p:sp>
      <p:sp>
        <p:nvSpPr>
          <p:cNvPr id="6" name="Content Placeholder 5"/>
          <p:cNvSpPr>
            <a:spLocks noGrp="1"/>
          </p:cNvSpPr>
          <p:nvPr>
            <p:ph idx="1"/>
          </p:nvPr>
        </p:nvSpPr>
        <p:spPr>
          <a:xfrm>
            <a:off x="658460" y="2981325"/>
            <a:ext cx="8162230" cy="3695048"/>
          </a:xfrm>
          <a:solidFill>
            <a:schemeClr val="accent6">
              <a:lumMod val="20000"/>
              <a:lumOff val="80000"/>
            </a:schemeClr>
          </a:solidFill>
          <a:ln>
            <a:solidFill>
              <a:schemeClr val="tx1"/>
            </a:solidFill>
          </a:ln>
        </p:spPr>
        <p:txBody>
          <a:bodyPr>
            <a:normAutofit/>
          </a:bodyPr>
          <a:lstStyle/>
          <a:p>
            <a:r>
              <a:rPr lang="en-US" sz="2800" dirty="0" smtClean="0"/>
              <a:t>829 middle school students who had NOT used alcohol or marijuana prior to the study</a:t>
            </a:r>
          </a:p>
          <a:p>
            <a:r>
              <a:rPr lang="en-US" sz="2800" dirty="0" smtClean="0"/>
              <a:t>Mean age at beginning of study: 12.6 years old</a:t>
            </a:r>
          </a:p>
          <a:p>
            <a:r>
              <a:rPr lang="en-US" sz="2800" dirty="0" smtClean="0"/>
              <a:t>Followed for 4 years</a:t>
            </a:r>
          </a:p>
          <a:p>
            <a:endParaRPr lang="en-US" sz="2800" dirty="0" smtClean="0"/>
          </a:p>
          <a:p>
            <a:r>
              <a:rPr lang="en-US" sz="2800" dirty="0" smtClean="0"/>
              <a:t>Results…</a:t>
            </a:r>
            <a:r>
              <a:rPr lang="en-US" b="1" i="1" dirty="0" smtClean="0"/>
              <a:t>	</a:t>
            </a:r>
            <a:endParaRPr lang="en-US" b="1" i="1" dirty="0"/>
          </a:p>
        </p:txBody>
      </p:sp>
      <p:pic>
        <p:nvPicPr>
          <p:cNvPr id="132104" name="Picture 8" descr="Image result for alcohol"/>
          <p:cNvPicPr>
            <a:picLocks noChangeAspect="1" noChangeArrowheads="1"/>
          </p:cNvPicPr>
          <p:nvPr/>
        </p:nvPicPr>
        <p:blipFill>
          <a:blip r:embed="rId2" cstate="screen"/>
          <a:srcRect/>
          <a:stretch>
            <a:fillRect/>
          </a:stretch>
        </p:blipFill>
        <p:spPr bwMode="auto">
          <a:xfrm>
            <a:off x="3105541" y="1653436"/>
            <a:ext cx="1634034" cy="1115163"/>
          </a:xfrm>
          <a:prstGeom prst="rect">
            <a:avLst/>
          </a:prstGeom>
          <a:noFill/>
        </p:spPr>
      </p:pic>
      <p:pic>
        <p:nvPicPr>
          <p:cNvPr id="132106" name="Picture 10" descr="Image result for marijuana"/>
          <p:cNvPicPr>
            <a:picLocks noChangeAspect="1" noChangeArrowheads="1"/>
          </p:cNvPicPr>
          <p:nvPr/>
        </p:nvPicPr>
        <p:blipFill>
          <a:blip r:embed="rId3" cstate="screen"/>
          <a:srcRect/>
          <a:stretch>
            <a:fillRect/>
          </a:stretch>
        </p:blipFill>
        <p:spPr bwMode="auto">
          <a:xfrm>
            <a:off x="4739575" y="1653436"/>
            <a:ext cx="2069930" cy="11151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down)">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2257425"/>
            <a:ext cx="8229600" cy="3992567"/>
          </a:xfrm>
          <a:solidFill>
            <a:schemeClr val="accent6">
              <a:lumMod val="20000"/>
              <a:lumOff val="80000"/>
            </a:schemeClr>
          </a:solidFill>
          <a:ln>
            <a:solidFill>
              <a:schemeClr val="tx1"/>
            </a:solidFill>
          </a:ln>
        </p:spPr>
        <p:txBody>
          <a:bodyPr>
            <a:normAutofit fontScale="92500"/>
          </a:bodyPr>
          <a:lstStyle/>
          <a:p>
            <a:r>
              <a:rPr lang="en-US" sz="3000" dirty="0" smtClean="0"/>
              <a:t>Shorter sleep duration was associated with increased alcohol and marijuana use by year 4</a:t>
            </a:r>
          </a:p>
          <a:p>
            <a:endParaRPr lang="en-US" sz="3000" dirty="0" smtClean="0"/>
          </a:p>
          <a:p>
            <a:r>
              <a:rPr lang="en-US" sz="3000" dirty="0" smtClean="0"/>
              <a:t>For </a:t>
            </a:r>
            <a:r>
              <a:rPr lang="en-US" sz="3000" u="sng" dirty="0" smtClean="0"/>
              <a:t>every hour of lost sleep</a:t>
            </a:r>
            <a:r>
              <a:rPr lang="en-US" sz="3000" dirty="0" smtClean="0"/>
              <a:t> the odds of marijuana use </a:t>
            </a:r>
            <a:r>
              <a:rPr lang="en-US" sz="3000" u="sng" dirty="0" smtClean="0"/>
              <a:t>increased by approximately 14%</a:t>
            </a:r>
          </a:p>
          <a:p>
            <a:endParaRPr lang="en-US" sz="3000" dirty="0" smtClean="0"/>
          </a:p>
          <a:p>
            <a:r>
              <a:rPr lang="en-US" sz="3000" dirty="0" smtClean="0"/>
              <a:t>For </a:t>
            </a:r>
            <a:r>
              <a:rPr lang="en-US" sz="3000" u="sng" dirty="0" smtClean="0"/>
              <a:t>every hour of additional sleep</a:t>
            </a:r>
            <a:r>
              <a:rPr lang="en-US" sz="3000" dirty="0" smtClean="0"/>
              <a:t> the probability of having had a full drink </a:t>
            </a:r>
            <a:r>
              <a:rPr lang="en-US" sz="3000" u="sng" dirty="0" smtClean="0"/>
              <a:t>decreased by approx 15%</a:t>
            </a:r>
          </a:p>
          <a:p>
            <a:endParaRPr lang="en-US" b="1" i="1" dirty="0" smtClean="0"/>
          </a:p>
          <a:p>
            <a:endParaRPr lang="en-US" dirty="0"/>
          </a:p>
        </p:txBody>
      </p:sp>
      <p:pic>
        <p:nvPicPr>
          <p:cNvPr id="9" name="Picture 8" descr="Image result for alcohol"/>
          <p:cNvPicPr>
            <a:picLocks noChangeAspect="1" noChangeArrowheads="1"/>
          </p:cNvPicPr>
          <p:nvPr/>
        </p:nvPicPr>
        <p:blipFill>
          <a:blip r:embed="rId2" cstate="screen"/>
          <a:srcRect/>
          <a:stretch>
            <a:fillRect/>
          </a:stretch>
        </p:blipFill>
        <p:spPr bwMode="auto">
          <a:xfrm>
            <a:off x="2915041" y="624736"/>
            <a:ext cx="1634034" cy="1115163"/>
          </a:xfrm>
          <a:prstGeom prst="rect">
            <a:avLst/>
          </a:prstGeom>
          <a:noFill/>
        </p:spPr>
      </p:pic>
      <p:pic>
        <p:nvPicPr>
          <p:cNvPr id="10" name="Picture 10" descr="Image result for marijuana"/>
          <p:cNvPicPr>
            <a:picLocks noChangeAspect="1" noChangeArrowheads="1"/>
          </p:cNvPicPr>
          <p:nvPr/>
        </p:nvPicPr>
        <p:blipFill>
          <a:blip r:embed="rId3" cstate="screen"/>
          <a:srcRect/>
          <a:stretch>
            <a:fillRect/>
          </a:stretch>
        </p:blipFill>
        <p:spPr bwMode="auto">
          <a:xfrm>
            <a:off x="4549075" y="624736"/>
            <a:ext cx="2069930" cy="11151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down)">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wipe(down)">
                                      <p:cBhvr>
                                        <p:cTn id="1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66825"/>
          </a:xfrm>
        </p:spPr>
        <p:txBody>
          <a:bodyPr>
            <a:noAutofit/>
          </a:bodyPr>
          <a:lstStyle/>
          <a:p>
            <a:r>
              <a:rPr lang="en-US" sz="2800" dirty="0" smtClean="0"/>
              <a:t>“Sleep restriction worsens mood and emotion regulation in adolescents.”</a:t>
            </a:r>
            <a:br>
              <a:rPr lang="en-US" sz="2800" dirty="0" smtClean="0"/>
            </a:br>
            <a:r>
              <a:rPr lang="en-US" sz="2400" dirty="0" smtClean="0"/>
              <a:t>(Baum, Beebe, et al 2014)</a:t>
            </a:r>
            <a:endParaRPr lang="en-US" sz="2400" dirty="0"/>
          </a:p>
        </p:txBody>
      </p:sp>
      <p:sp>
        <p:nvSpPr>
          <p:cNvPr id="3" name="Content Placeholder 2"/>
          <p:cNvSpPr>
            <a:spLocks noGrp="1"/>
          </p:cNvSpPr>
          <p:nvPr>
            <p:ph idx="1"/>
          </p:nvPr>
        </p:nvSpPr>
        <p:spPr>
          <a:xfrm>
            <a:off x="457199" y="1409700"/>
            <a:ext cx="8391525" cy="4716467"/>
          </a:xfrm>
          <a:solidFill>
            <a:schemeClr val="bg2">
              <a:lumMod val="90000"/>
            </a:schemeClr>
          </a:solidFill>
          <a:ln>
            <a:solidFill>
              <a:schemeClr val="tx1"/>
            </a:solidFill>
          </a:ln>
        </p:spPr>
        <p:txBody>
          <a:bodyPr>
            <a:normAutofit fontScale="92500" lnSpcReduction="10000"/>
          </a:bodyPr>
          <a:lstStyle/>
          <a:p>
            <a:r>
              <a:rPr lang="en-US" dirty="0" smtClean="0"/>
              <a:t>50 teens in crossover study in summer</a:t>
            </a:r>
          </a:p>
          <a:p>
            <a:r>
              <a:rPr lang="en-US" dirty="0" smtClean="0"/>
              <a:t>1 week sleep restriction – 6.5 hours in bed</a:t>
            </a:r>
          </a:p>
          <a:p>
            <a:r>
              <a:rPr lang="en-US" dirty="0" smtClean="0"/>
              <a:t>1 week healthy sleep duration - 10 hours in bed</a:t>
            </a:r>
          </a:p>
          <a:p>
            <a:r>
              <a:rPr lang="en-US" dirty="0" smtClean="0"/>
              <a:t>Average difference between two weeks – 2.5 hours of sleep</a:t>
            </a:r>
          </a:p>
          <a:p>
            <a:r>
              <a:rPr lang="en-US" dirty="0" smtClean="0"/>
              <a:t>Results of sleep restriction:</a:t>
            </a:r>
          </a:p>
          <a:p>
            <a:pPr lvl="1"/>
            <a:r>
              <a:rPr lang="en-US" dirty="0" smtClean="0"/>
              <a:t>Teens reported increased tension/anxiousness, anger/hostility, confusion, and fatigue</a:t>
            </a:r>
          </a:p>
          <a:p>
            <a:pPr lvl="1"/>
            <a:r>
              <a:rPr lang="en-US" dirty="0" smtClean="0"/>
              <a:t>Parents reported greater </a:t>
            </a:r>
            <a:r>
              <a:rPr lang="en-US" dirty="0" err="1" smtClean="0"/>
              <a:t>oppositionality</a:t>
            </a:r>
            <a:r>
              <a:rPr lang="en-US" dirty="0" smtClean="0"/>
              <a:t>/irritability and poorer emotional regulation</a:t>
            </a:r>
          </a:p>
          <a:p>
            <a:endParaRPr lang="en-US" dirty="0" smtClean="0"/>
          </a:p>
          <a:p>
            <a:endParaRPr lang="en-US" dirty="0" smtClean="0"/>
          </a:p>
        </p:txBody>
      </p:sp>
      <p:sp>
        <p:nvSpPr>
          <p:cNvPr id="65538" name="AutoShape 2" descr="Image result for sleeping te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40" name="AutoShape 4" descr="Image result for sleeping te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5542" name="Picture 6" descr="Image result for sleeping teen"/>
          <p:cNvPicPr>
            <a:picLocks noChangeAspect="1" noChangeArrowheads="1"/>
          </p:cNvPicPr>
          <p:nvPr/>
        </p:nvPicPr>
        <p:blipFill>
          <a:blip r:embed="rId2" cstate="screen"/>
          <a:srcRect/>
          <a:stretch>
            <a:fillRect/>
          </a:stretch>
        </p:blipFill>
        <p:spPr bwMode="auto">
          <a:xfrm>
            <a:off x="7246382" y="5591176"/>
            <a:ext cx="1897618" cy="1266824"/>
          </a:xfrm>
          <a:prstGeom prst="rect">
            <a:avLst/>
          </a:prstGeom>
          <a:noFill/>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down)">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23" y="0"/>
            <a:ext cx="9144000" cy="6858000"/>
          </a:xfrm>
          <a:prstGeom prst="rect">
            <a:avLst/>
          </a:prstGeom>
          <a:solidFill>
            <a:srgbClr val="2FBEB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187451" y="152400"/>
            <a:ext cx="8769096" cy="647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511459" y="2133600"/>
            <a:ext cx="8445088" cy="3970318"/>
          </a:xfrm>
          <a:prstGeom prst="rect">
            <a:avLst/>
          </a:prstGeom>
          <a:noFill/>
        </p:spPr>
        <p:txBody>
          <a:bodyPr wrap="square" rtlCol="0">
            <a:spAutoFit/>
          </a:bodyPr>
          <a:lstStyle/>
          <a:p>
            <a:r>
              <a:rPr lang="en-US" sz="2200" b="1" cap="small" dirty="0" smtClean="0">
                <a:solidFill>
                  <a:srgbClr val="003399"/>
                </a:solidFill>
                <a:latin typeface="Bell MT"/>
                <a:ea typeface="Times New Roman"/>
                <a:cs typeface="Times New Roman"/>
              </a:rPr>
              <a:t>Upcoming April Programs: </a:t>
            </a:r>
          </a:p>
          <a:p>
            <a:endParaRPr lang="en-US" sz="1600" dirty="0">
              <a:solidFill>
                <a:srgbClr val="000000"/>
              </a:solidFill>
              <a:latin typeface="Bell MT"/>
              <a:ea typeface="Times New Roman"/>
              <a:cs typeface="Times New Roman"/>
            </a:endParaRPr>
          </a:p>
          <a:p>
            <a:r>
              <a:rPr lang="en-US" sz="2200" b="1" dirty="0" smtClean="0">
                <a:solidFill>
                  <a:srgbClr val="000000"/>
                </a:solidFill>
                <a:latin typeface="Bell MT"/>
                <a:ea typeface="Times New Roman"/>
                <a:cs typeface="Times New Roman"/>
              </a:rPr>
              <a:t>Promoting Healthy Relationships and Responding to Adolescent Relationship Abuse</a:t>
            </a:r>
            <a:r>
              <a:rPr lang="en-US" sz="2200" dirty="0" smtClean="0">
                <a:solidFill>
                  <a:srgbClr val="000000"/>
                </a:solidFill>
                <a:latin typeface="Bell MT"/>
                <a:ea typeface="Times New Roman"/>
                <a:cs typeface="Times New Roman"/>
              </a:rPr>
              <a:t>, </a:t>
            </a:r>
            <a:r>
              <a:rPr lang="en-US" sz="2200" i="1" dirty="0" smtClean="0">
                <a:solidFill>
                  <a:srgbClr val="000000"/>
                </a:solidFill>
                <a:latin typeface="Bell MT"/>
                <a:ea typeface="Times New Roman"/>
                <a:cs typeface="Times New Roman"/>
              </a:rPr>
              <a:t>an in-person</a:t>
            </a:r>
            <a:r>
              <a:rPr lang="en-US" sz="2200" i="1" dirty="0">
                <a:solidFill>
                  <a:srgbClr val="000000"/>
                </a:solidFill>
                <a:latin typeface="Bell MT"/>
                <a:ea typeface="Times New Roman"/>
                <a:cs typeface="Times New Roman"/>
              </a:rPr>
              <a:t> </a:t>
            </a:r>
            <a:r>
              <a:rPr lang="en-US" sz="2200" i="1" dirty="0" smtClean="0">
                <a:solidFill>
                  <a:srgbClr val="000000"/>
                </a:solidFill>
                <a:latin typeface="Bell MT"/>
                <a:ea typeface="Times New Roman"/>
                <a:cs typeface="Times New Roman"/>
              </a:rPr>
              <a:t>training session</a:t>
            </a:r>
          </a:p>
          <a:p>
            <a:r>
              <a:rPr lang="en-US" sz="2200" dirty="0" smtClean="0">
                <a:solidFill>
                  <a:srgbClr val="000000"/>
                </a:solidFill>
                <a:latin typeface="Bell MT"/>
                <a:ea typeface="Times New Roman"/>
                <a:cs typeface="Times New Roman"/>
              </a:rPr>
              <a:t>Thursday, April 12, 2018 </a:t>
            </a:r>
            <a:r>
              <a:rPr lang="en-US" sz="2200" dirty="0">
                <a:solidFill>
                  <a:srgbClr val="000000"/>
                </a:solidFill>
                <a:latin typeface="Bell MT"/>
                <a:ea typeface="Times New Roman"/>
                <a:cs typeface="Times New Roman"/>
              </a:rPr>
              <a:t>• </a:t>
            </a:r>
            <a:r>
              <a:rPr lang="en-US" sz="2200" dirty="0" smtClean="0">
                <a:solidFill>
                  <a:srgbClr val="000000"/>
                </a:solidFill>
                <a:latin typeface="Bell MT"/>
                <a:ea typeface="Times New Roman"/>
                <a:cs typeface="Times New Roman"/>
              </a:rPr>
              <a:t>12:00 p.m. CT </a:t>
            </a:r>
            <a:r>
              <a:rPr lang="en-US" sz="2200" dirty="0">
                <a:solidFill>
                  <a:srgbClr val="000000"/>
                </a:solidFill>
                <a:latin typeface="Bell MT"/>
                <a:ea typeface="Times New Roman"/>
                <a:cs typeface="Times New Roman"/>
              </a:rPr>
              <a:t>• C</a:t>
            </a:r>
            <a:r>
              <a:rPr lang="en-US" sz="2200" dirty="0" smtClean="0">
                <a:solidFill>
                  <a:srgbClr val="000000"/>
                </a:solidFill>
                <a:latin typeface="Bell MT"/>
                <a:ea typeface="Times New Roman"/>
                <a:cs typeface="Times New Roman"/>
              </a:rPr>
              <a:t>hicago, IL</a:t>
            </a:r>
          </a:p>
          <a:p>
            <a:endParaRPr lang="en-US" sz="1600" dirty="0">
              <a:solidFill>
                <a:srgbClr val="000000"/>
              </a:solidFill>
              <a:latin typeface="Bell MT"/>
              <a:ea typeface="Times New Roman"/>
              <a:cs typeface="Times New Roman"/>
            </a:endParaRPr>
          </a:p>
          <a:p>
            <a:r>
              <a:rPr lang="en-US" sz="2200" b="1" dirty="0" smtClean="0">
                <a:solidFill>
                  <a:srgbClr val="000000"/>
                </a:solidFill>
                <a:latin typeface="Bell MT"/>
                <a:ea typeface="Times New Roman"/>
                <a:cs typeface="Times New Roman"/>
              </a:rPr>
              <a:t>Transforming Health Care for Michigan Adolescents: Lessons Learned – Results Achieved!</a:t>
            </a:r>
          </a:p>
          <a:p>
            <a:r>
              <a:rPr lang="en-US" sz="2200" dirty="0" smtClean="0">
                <a:solidFill>
                  <a:srgbClr val="000000"/>
                </a:solidFill>
                <a:latin typeface="Bell MT"/>
                <a:ea typeface="Times New Roman"/>
                <a:cs typeface="Times New Roman"/>
              </a:rPr>
              <a:t>Thursday, April 26, </a:t>
            </a:r>
            <a:r>
              <a:rPr lang="en-US" sz="2200" dirty="0">
                <a:solidFill>
                  <a:srgbClr val="000000"/>
                </a:solidFill>
                <a:latin typeface="Bell MT"/>
                <a:ea typeface="Times New Roman"/>
                <a:cs typeface="Times New Roman"/>
              </a:rPr>
              <a:t>2018 • </a:t>
            </a:r>
            <a:r>
              <a:rPr lang="en-US" sz="2200" dirty="0" smtClean="0">
                <a:solidFill>
                  <a:srgbClr val="000000"/>
                </a:solidFill>
                <a:latin typeface="Bell MT"/>
                <a:ea typeface="Times New Roman"/>
                <a:cs typeface="Times New Roman"/>
              </a:rPr>
              <a:t>2:00-3:00 p.m. ET</a:t>
            </a:r>
          </a:p>
          <a:p>
            <a:r>
              <a:rPr lang="en-US" sz="2200" dirty="0" smtClean="0">
                <a:solidFill>
                  <a:srgbClr val="000000"/>
                </a:solidFill>
                <a:latin typeface="Bell MT"/>
                <a:ea typeface="Times New Roman"/>
                <a:cs typeface="Times New Roman"/>
                <a:hlinkClick r:id="rId3"/>
              </a:rPr>
              <a:t>https://register.gotowebinar.com/register/6597935470303763202</a:t>
            </a:r>
            <a:r>
              <a:rPr lang="en-US" sz="2200" dirty="0" smtClean="0">
                <a:solidFill>
                  <a:srgbClr val="000000"/>
                </a:solidFill>
                <a:latin typeface="Bell MT"/>
                <a:ea typeface="Times New Roman"/>
                <a:cs typeface="Times New Roman"/>
              </a:rPr>
              <a:t> </a:t>
            </a:r>
          </a:p>
          <a:p>
            <a:endParaRPr lang="en-US" sz="2200" dirty="0">
              <a:solidFill>
                <a:srgbClr val="000000"/>
              </a:solidFill>
              <a:latin typeface="Bell MT"/>
              <a:ea typeface="Times New Roman"/>
              <a:cs typeface="Times New Roman"/>
            </a:endParaRPr>
          </a:p>
          <a:p>
            <a:r>
              <a:rPr lang="en-US" sz="2200" b="1" dirty="0" smtClean="0">
                <a:solidFill>
                  <a:schemeClr val="tx1">
                    <a:lumMod val="65000"/>
                    <a:lumOff val="35000"/>
                  </a:schemeClr>
                </a:solidFill>
                <a:latin typeface="Bell MT"/>
                <a:ea typeface="Times New Roman"/>
                <a:cs typeface="Times New Roman"/>
              </a:rPr>
              <a:t>(Questions? Contact </a:t>
            </a:r>
            <a:r>
              <a:rPr lang="en-US" sz="2200" b="1" dirty="0" smtClean="0">
                <a:solidFill>
                  <a:schemeClr val="tx1">
                    <a:lumMod val="65000"/>
                    <a:lumOff val="35000"/>
                  </a:schemeClr>
                </a:solidFill>
                <a:latin typeface="Bell MT"/>
                <a:ea typeface="Times New Roman"/>
                <a:cs typeface="Times New Roman"/>
                <a:hlinkClick r:id="rId4"/>
              </a:rPr>
              <a:t>Lesley.Craig@hhs.gov</a:t>
            </a:r>
            <a:r>
              <a:rPr lang="en-US" sz="2200" b="1" dirty="0" smtClean="0">
                <a:solidFill>
                  <a:schemeClr val="tx1">
                    <a:lumMod val="65000"/>
                    <a:lumOff val="35000"/>
                  </a:schemeClr>
                </a:solidFill>
                <a:latin typeface="Bell MT"/>
                <a:ea typeface="Times New Roman"/>
                <a:cs typeface="Times New Roman"/>
              </a:rPr>
              <a:t>) </a:t>
            </a:r>
          </a:p>
        </p:txBody>
      </p:sp>
      <p:pic>
        <p:nvPicPr>
          <p:cNvPr id="6" name="Picture 2" descr="J:\OASH Region V\Adolescent Health\Regional Network\Graphic\RAHN (R5) Graphic.jpg"/>
          <p:cNvPicPr>
            <a:picLocks noChangeAspect="1" noChangeArrowheads="1"/>
          </p:cNvPicPr>
          <p:nvPr/>
        </p:nvPicPr>
        <p:blipFill>
          <a:blip r:embed="rId5" cstate="screen">
            <a:extLst>
              <a:ext uri="{28A0092B-C50C-407E-A947-70E740481C1C}">
                <a14:useLocalDpi xmlns="" xmlns:a14="http://schemas.microsoft.com/office/drawing/2010/main" val="0"/>
              </a:ext>
            </a:extLst>
          </a:blip>
          <a:srcRect/>
          <a:stretch>
            <a:fillRect/>
          </a:stretch>
        </p:blipFill>
        <p:spPr bwMode="auto">
          <a:xfrm>
            <a:off x="545772" y="381000"/>
            <a:ext cx="8064501" cy="17367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541061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1"/>
            <a:ext cx="8705850" cy="1562099"/>
          </a:xfrm>
        </p:spPr>
        <p:txBody>
          <a:bodyPr>
            <a:normAutofit/>
          </a:bodyPr>
          <a:lstStyle/>
          <a:p>
            <a:r>
              <a:rPr lang="en-US" sz="2400" dirty="0" smtClean="0"/>
              <a:t>“Impact of sleep restriction versus idealized sleep on emotional experience, reactivity and regulation in healthy adolescents.”</a:t>
            </a:r>
            <a:br>
              <a:rPr lang="en-US" sz="2400" dirty="0" smtClean="0"/>
            </a:br>
            <a:r>
              <a:rPr lang="en-US" sz="2400" dirty="0" smtClean="0"/>
              <a:t>(Reddy et al, 2017) </a:t>
            </a:r>
            <a:endParaRPr lang="en-US" sz="2400" dirty="0"/>
          </a:p>
        </p:txBody>
      </p:sp>
      <p:sp>
        <p:nvSpPr>
          <p:cNvPr id="3" name="Content Placeholder 2"/>
          <p:cNvSpPr>
            <a:spLocks noGrp="1"/>
          </p:cNvSpPr>
          <p:nvPr>
            <p:ph idx="1"/>
          </p:nvPr>
        </p:nvSpPr>
        <p:spPr>
          <a:xfrm>
            <a:off x="381000" y="3390900"/>
            <a:ext cx="8486775" cy="3324225"/>
          </a:xfrm>
          <a:solidFill>
            <a:schemeClr val="bg1">
              <a:lumMod val="95000"/>
            </a:schemeClr>
          </a:solidFill>
          <a:ln>
            <a:solidFill>
              <a:schemeClr val="tx1"/>
            </a:solidFill>
          </a:ln>
        </p:spPr>
        <p:txBody>
          <a:bodyPr>
            <a:normAutofit fontScale="85000" lnSpcReduction="20000"/>
          </a:bodyPr>
          <a:lstStyle/>
          <a:p>
            <a:r>
              <a:rPr lang="en-US" dirty="0" smtClean="0"/>
              <a:t>42 teens randomized to 4 hours or 9.5 hours of sleep</a:t>
            </a:r>
          </a:p>
          <a:p>
            <a:r>
              <a:rPr lang="en-US" dirty="0" smtClean="0"/>
              <a:t>Measured:</a:t>
            </a:r>
          </a:p>
          <a:p>
            <a:pPr lvl="1"/>
            <a:r>
              <a:rPr lang="en-US" sz="3100" dirty="0" smtClean="0"/>
              <a:t>Self-report of affect and anxiety</a:t>
            </a:r>
          </a:p>
          <a:p>
            <a:pPr lvl="1"/>
            <a:r>
              <a:rPr lang="en-US" sz="3100" dirty="0" smtClean="0"/>
              <a:t>Emotional reactivity to positive, neutral, and negative images</a:t>
            </a:r>
          </a:p>
          <a:p>
            <a:r>
              <a:rPr lang="en-US" sz="3100" dirty="0" smtClean="0"/>
              <a:t>Results – Sleep restriction resulted in:</a:t>
            </a:r>
          </a:p>
          <a:p>
            <a:pPr lvl="1"/>
            <a:r>
              <a:rPr lang="en-US" sz="3100" dirty="0" smtClean="0"/>
              <a:t>Increased anxiety and reduced positive affect</a:t>
            </a:r>
          </a:p>
          <a:p>
            <a:pPr lvl="1"/>
            <a:r>
              <a:rPr lang="en-US" sz="3100" dirty="0" smtClean="0"/>
              <a:t>Greater reactivity to negative images</a:t>
            </a:r>
          </a:p>
        </p:txBody>
      </p:sp>
      <p:pic>
        <p:nvPicPr>
          <p:cNvPr id="81922" name="Picture 2" descr="Image result for International Affective Picture System"/>
          <p:cNvPicPr>
            <a:picLocks noChangeAspect="1" noChangeArrowheads="1"/>
          </p:cNvPicPr>
          <p:nvPr/>
        </p:nvPicPr>
        <p:blipFill>
          <a:blip r:embed="rId2" cstate="screen"/>
          <a:srcRect/>
          <a:stretch>
            <a:fillRect/>
          </a:stretch>
        </p:blipFill>
        <p:spPr bwMode="auto">
          <a:xfrm>
            <a:off x="3248026" y="1428578"/>
            <a:ext cx="2466974" cy="179104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0"/>
            <a:ext cx="8743950" cy="1371600"/>
          </a:xfrm>
        </p:spPr>
        <p:txBody>
          <a:bodyPr>
            <a:normAutofit/>
          </a:bodyPr>
          <a:lstStyle/>
          <a:p>
            <a:r>
              <a:rPr lang="en-US" sz="2400" dirty="0" smtClean="0"/>
              <a:t>“The impact of experimental sleep restriction on affective functioning in social and nonsocial contexts among adolescents.”</a:t>
            </a:r>
            <a:r>
              <a:rPr lang="en-US" sz="2800" dirty="0" smtClean="0"/>
              <a:t/>
            </a:r>
            <a:br>
              <a:rPr lang="en-US" sz="2800" dirty="0" smtClean="0"/>
            </a:br>
            <a:r>
              <a:rPr lang="en-US" sz="1600" dirty="0" smtClean="0"/>
              <a:t>(</a:t>
            </a:r>
            <a:r>
              <a:rPr lang="en-US" sz="1600" dirty="0" err="1" smtClean="0"/>
              <a:t>McMakin</a:t>
            </a:r>
            <a:r>
              <a:rPr lang="en-US" sz="1600" dirty="0" smtClean="0"/>
              <a:t> et al, 2016)</a:t>
            </a:r>
            <a:endParaRPr lang="en-US" sz="1600" dirty="0"/>
          </a:p>
        </p:txBody>
      </p:sp>
      <p:sp>
        <p:nvSpPr>
          <p:cNvPr id="3" name="Content Placeholder 2"/>
          <p:cNvSpPr>
            <a:spLocks noGrp="1"/>
          </p:cNvSpPr>
          <p:nvPr>
            <p:ph idx="1"/>
          </p:nvPr>
        </p:nvSpPr>
        <p:spPr>
          <a:xfrm>
            <a:off x="171450" y="2781300"/>
            <a:ext cx="8743950" cy="2019301"/>
          </a:xfrm>
          <a:solidFill>
            <a:srgbClr val="BEEFFA"/>
          </a:solidFill>
          <a:ln>
            <a:solidFill>
              <a:schemeClr val="tx1"/>
            </a:solidFill>
          </a:ln>
        </p:spPr>
        <p:txBody>
          <a:bodyPr>
            <a:normAutofit fontScale="70000" lnSpcReduction="20000"/>
          </a:bodyPr>
          <a:lstStyle/>
          <a:p>
            <a:r>
              <a:rPr lang="en-US" dirty="0" smtClean="0"/>
              <a:t>Cross-over: two nights of 4 hrs sleep, two nights of 10 hrs sleep/in bed </a:t>
            </a:r>
          </a:p>
          <a:p>
            <a:endParaRPr lang="en-US" dirty="0" smtClean="0"/>
          </a:p>
          <a:p>
            <a:r>
              <a:rPr lang="en-US" dirty="0" smtClean="0"/>
              <a:t>48 adolescents – self-report and pupil response to positive, neutral, and negative sounds</a:t>
            </a:r>
          </a:p>
          <a:p>
            <a:endParaRPr lang="en-US" dirty="0" smtClean="0"/>
          </a:p>
          <a:p>
            <a:r>
              <a:rPr lang="en-US" dirty="0" smtClean="0"/>
              <a:t>16 adolescents – reactions to social contexts “primed for peer conflict”</a:t>
            </a:r>
          </a:p>
        </p:txBody>
      </p:sp>
      <p:pic>
        <p:nvPicPr>
          <p:cNvPr id="79874" name="Picture 2" descr="Image result for teens arguing"/>
          <p:cNvPicPr>
            <a:picLocks noChangeAspect="1" noChangeArrowheads="1"/>
          </p:cNvPicPr>
          <p:nvPr/>
        </p:nvPicPr>
        <p:blipFill>
          <a:blip r:embed="rId2" cstate="screen"/>
          <a:srcRect/>
          <a:stretch>
            <a:fillRect/>
          </a:stretch>
        </p:blipFill>
        <p:spPr bwMode="auto">
          <a:xfrm>
            <a:off x="3646847" y="1209675"/>
            <a:ext cx="1764926" cy="1400175"/>
          </a:xfrm>
          <a:prstGeom prst="rect">
            <a:avLst/>
          </a:prstGeom>
          <a:noFill/>
          <a:ln>
            <a:solidFill>
              <a:schemeClr val="tx1"/>
            </a:solidFill>
          </a:ln>
        </p:spPr>
      </p:pic>
      <p:sp>
        <p:nvSpPr>
          <p:cNvPr id="6" name="Content Placeholder 2"/>
          <p:cNvSpPr txBox="1">
            <a:spLocks/>
          </p:cNvSpPr>
          <p:nvPr/>
        </p:nvSpPr>
        <p:spPr>
          <a:xfrm>
            <a:off x="171450" y="4933950"/>
            <a:ext cx="8743950" cy="1781176"/>
          </a:xfrm>
          <a:prstGeom prst="rect">
            <a:avLst/>
          </a:prstGeom>
          <a:solidFill>
            <a:srgbClr val="FFE5EE"/>
          </a:solidFill>
          <a:ln>
            <a:solidFill>
              <a:schemeClr val="tx1"/>
            </a:solidFill>
          </a:ln>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Sleep restriction resulted in: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Increased negative affect as measured by self-report and pupil restriction</a:t>
            </a:r>
            <a:endParaRPr lang="en-US" sz="28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Increased negative affective behavior in peer social context as measured by “blinded” coders who assessed video-recordings of the peer discussions </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down)">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wipe(down)">
                                      <p:cBhvr>
                                        <p:cTn id="3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0"/>
            <a:ext cx="8743950" cy="1371600"/>
          </a:xfrm>
        </p:spPr>
        <p:txBody>
          <a:bodyPr>
            <a:normAutofit/>
          </a:bodyPr>
          <a:lstStyle/>
          <a:p>
            <a:r>
              <a:rPr lang="en-US" sz="2400" dirty="0" smtClean="0"/>
              <a:t>“The impact of experimental sleep restriction on affective functioning in social and nonsocial contexts among adolescents.”</a:t>
            </a:r>
            <a:r>
              <a:rPr lang="en-US" sz="2800" dirty="0" smtClean="0"/>
              <a:t/>
            </a:r>
            <a:br>
              <a:rPr lang="en-US" sz="2800" dirty="0" smtClean="0"/>
            </a:br>
            <a:r>
              <a:rPr lang="en-US" sz="1600" dirty="0" smtClean="0"/>
              <a:t>(</a:t>
            </a:r>
            <a:r>
              <a:rPr lang="en-US" sz="1600" dirty="0" err="1" smtClean="0"/>
              <a:t>McMakin</a:t>
            </a:r>
            <a:r>
              <a:rPr lang="en-US" sz="1600" dirty="0" smtClean="0"/>
              <a:t> et al, 2016)</a:t>
            </a:r>
            <a:endParaRPr lang="en-US" sz="1600" dirty="0"/>
          </a:p>
        </p:txBody>
      </p:sp>
      <p:pic>
        <p:nvPicPr>
          <p:cNvPr id="79874" name="Picture 2" descr="Image result for teens arguing"/>
          <p:cNvPicPr>
            <a:picLocks noChangeAspect="1" noChangeArrowheads="1"/>
          </p:cNvPicPr>
          <p:nvPr/>
        </p:nvPicPr>
        <p:blipFill>
          <a:blip r:embed="rId2" cstate="screen"/>
          <a:srcRect/>
          <a:stretch>
            <a:fillRect/>
          </a:stretch>
        </p:blipFill>
        <p:spPr bwMode="auto">
          <a:xfrm>
            <a:off x="3503971" y="1371600"/>
            <a:ext cx="2137121" cy="1695450"/>
          </a:xfrm>
          <a:prstGeom prst="rect">
            <a:avLst/>
          </a:prstGeom>
          <a:noFill/>
          <a:ln>
            <a:solidFill>
              <a:schemeClr val="tx1"/>
            </a:solidFill>
          </a:ln>
        </p:spPr>
      </p:pic>
      <p:sp>
        <p:nvSpPr>
          <p:cNvPr id="6" name="Content Placeholder 2"/>
          <p:cNvSpPr txBox="1">
            <a:spLocks/>
          </p:cNvSpPr>
          <p:nvPr/>
        </p:nvSpPr>
        <p:spPr>
          <a:xfrm>
            <a:off x="457200" y="3390900"/>
            <a:ext cx="8458200" cy="2000250"/>
          </a:xfrm>
          <a:prstGeom prst="wedgeRoundRectCallout">
            <a:avLst>
              <a:gd name="adj1" fmla="val 30465"/>
              <a:gd name="adj2" fmla="val 95874"/>
              <a:gd name="adj3" fmla="val 16667"/>
            </a:avLst>
          </a:prstGeom>
          <a:solidFill>
            <a:schemeClr val="accent4">
              <a:lumMod val="20000"/>
              <a:lumOff val="80000"/>
            </a:schemeClr>
          </a:solidFill>
          <a:ln>
            <a:solidFill>
              <a:schemeClr val="tx1"/>
            </a:solidFill>
          </a:ln>
        </p:spPr>
        <p:txBody>
          <a:bodyPr vert="horz" lIns="91440" tIns="45720" rIns="91440" bIns="45720" rtlCol="0">
            <a:normAutofit fontScale="92500"/>
          </a:bodyPr>
          <a:lstStyle/>
          <a:p>
            <a:r>
              <a:rPr lang="en-US" sz="2400" i="1" dirty="0" smtClean="0"/>
              <a:t>“Grounded in this evidence base, healthy sleep promotion could be applied as a </a:t>
            </a:r>
            <a:r>
              <a:rPr lang="en-US" sz="2400" i="1" u="sng" dirty="0" smtClean="0"/>
              <a:t>public health priorit</a:t>
            </a:r>
            <a:r>
              <a:rPr lang="en-US" sz="2400" i="1" dirty="0" smtClean="0"/>
              <a:t>y (i.e., school start times, sleep health education) or as an early intervention target for high-risk youth during sensitive windows of development, to offset the twofold rise in rates of morbidity and mortality in adolescence.”</a:t>
            </a:r>
            <a:endParaRPr lang="en-US" sz="2400" i="1" dirty="0"/>
          </a:p>
        </p:txBody>
      </p:sp>
      <p:sp>
        <p:nvSpPr>
          <p:cNvPr id="8" name="TextBox 7"/>
          <p:cNvSpPr txBox="1"/>
          <p:nvPr/>
        </p:nvSpPr>
        <p:spPr>
          <a:xfrm>
            <a:off x="6715125" y="6280666"/>
            <a:ext cx="1971675" cy="369332"/>
          </a:xfrm>
          <a:prstGeom prst="rect">
            <a:avLst/>
          </a:prstGeom>
          <a:noFill/>
        </p:spPr>
        <p:txBody>
          <a:bodyPr wrap="square" rtlCol="0">
            <a:spAutoFit/>
          </a:bodyPr>
          <a:lstStyle/>
          <a:p>
            <a:r>
              <a:rPr lang="en-US" dirty="0" smtClean="0"/>
              <a:t>Page 1035</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95375"/>
          </a:xfrm>
        </p:spPr>
        <p:txBody>
          <a:bodyPr>
            <a:normAutofit fontScale="90000"/>
          </a:bodyPr>
          <a:lstStyle/>
          <a:p>
            <a:r>
              <a:rPr lang="en-US" sz="3100" dirty="0" smtClean="0"/>
              <a:t>“Impact of Delaying School Start Time on Adolescent Sleep, Mood, and Behavior.”</a:t>
            </a:r>
            <a:r>
              <a:rPr lang="en-US" sz="2400" dirty="0" smtClean="0"/>
              <a:t/>
            </a:r>
            <a:br>
              <a:rPr lang="en-US" sz="2400" dirty="0" smtClean="0"/>
            </a:br>
            <a:r>
              <a:rPr lang="en-US" sz="2400" dirty="0" smtClean="0"/>
              <a:t>(Owens et al, 2010)</a:t>
            </a:r>
            <a:endParaRPr lang="en-US" sz="2400" dirty="0"/>
          </a:p>
        </p:txBody>
      </p:sp>
      <p:sp>
        <p:nvSpPr>
          <p:cNvPr id="3" name="Content Placeholder 2"/>
          <p:cNvSpPr>
            <a:spLocks noGrp="1"/>
          </p:cNvSpPr>
          <p:nvPr>
            <p:ph idx="1"/>
          </p:nvPr>
        </p:nvSpPr>
        <p:spPr>
          <a:xfrm>
            <a:off x="457200" y="2638425"/>
            <a:ext cx="8229600" cy="4086225"/>
          </a:xfrm>
          <a:solidFill>
            <a:srgbClr val="FFFFCC"/>
          </a:solidFill>
          <a:ln>
            <a:solidFill>
              <a:schemeClr val="tx1"/>
            </a:solidFill>
          </a:ln>
        </p:spPr>
        <p:txBody>
          <a:bodyPr>
            <a:noAutofit/>
          </a:bodyPr>
          <a:lstStyle/>
          <a:p>
            <a:pPr>
              <a:buNone/>
            </a:pPr>
            <a:r>
              <a:rPr lang="en-US" sz="2400" dirty="0" smtClean="0"/>
              <a:t>	Data from student surveys and school records before and after 30-minute later high school start time change in RI.</a:t>
            </a:r>
          </a:p>
          <a:p>
            <a:pPr>
              <a:buNone/>
            </a:pPr>
            <a:endParaRPr lang="en-US" sz="2400" dirty="0" smtClean="0"/>
          </a:p>
          <a:p>
            <a:pPr>
              <a:buNone/>
            </a:pPr>
            <a:r>
              <a:rPr lang="en-US" sz="2400" dirty="0" smtClean="0"/>
              <a:t>Results (201 students):</a:t>
            </a:r>
          </a:p>
          <a:p>
            <a:r>
              <a:rPr lang="en-US" sz="2000" dirty="0" smtClean="0"/>
              <a:t>Average of 45 minutes more sleep</a:t>
            </a:r>
          </a:p>
          <a:p>
            <a:r>
              <a:rPr lang="en-US" sz="2000" dirty="0" smtClean="0"/>
              <a:t>Decreased daytime sleepiness</a:t>
            </a:r>
          </a:p>
          <a:p>
            <a:r>
              <a:rPr lang="en-US" sz="2000" dirty="0" smtClean="0"/>
              <a:t>Decreased fatigue</a:t>
            </a:r>
          </a:p>
          <a:p>
            <a:r>
              <a:rPr lang="en-US" sz="2000" dirty="0" smtClean="0"/>
              <a:t>Reduced health-center visits for fatigue-related visits</a:t>
            </a:r>
          </a:p>
          <a:p>
            <a:r>
              <a:rPr lang="en-US" sz="2000" dirty="0" smtClean="0"/>
              <a:t>Improved attendance</a:t>
            </a:r>
          </a:p>
          <a:p>
            <a:r>
              <a:rPr lang="en-US" sz="2000" dirty="0" smtClean="0"/>
              <a:t>Decreased depressive symptoms</a:t>
            </a:r>
          </a:p>
          <a:p>
            <a:endParaRPr lang="en-US" sz="2000" dirty="0"/>
          </a:p>
        </p:txBody>
      </p:sp>
      <p:pic>
        <p:nvPicPr>
          <p:cNvPr id="4" name="Picture 3" descr="0645 Bloomington Indiana bus stop in March.jpg"/>
          <p:cNvPicPr>
            <a:picLocks noChangeAspect="1"/>
          </p:cNvPicPr>
          <p:nvPr/>
        </p:nvPicPr>
        <p:blipFill>
          <a:blip r:embed="rId2" cstate="screen"/>
          <a:stretch>
            <a:fillRect/>
          </a:stretch>
        </p:blipFill>
        <p:spPr>
          <a:xfrm>
            <a:off x="3815750" y="1219204"/>
            <a:ext cx="1584926" cy="11870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“Longitudinal outcomes of start time delay on sleep, behavior, and achievement in high school.”</a:t>
            </a:r>
            <a:r>
              <a:rPr lang="en-US" sz="2800" dirty="0" smtClean="0"/>
              <a:t/>
            </a:r>
            <a:br>
              <a:rPr lang="en-US" sz="2800" dirty="0" smtClean="0"/>
            </a:br>
            <a:r>
              <a:rPr lang="en-US" sz="2200" dirty="0" smtClean="0"/>
              <a:t>(Thatcher and </a:t>
            </a:r>
            <a:r>
              <a:rPr lang="en-US" sz="2200" dirty="0" err="1" smtClean="0"/>
              <a:t>Onyper</a:t>
            </a:r>
            <a:r>
              <a:rPr lang="en-US" sz="2200" dirty="0" smtClean="0"/>
              <a:t>, 2016)</a:t>
            </a:r>
            <a:endParaRPr lang="en-US" sz="2200" dirty="0"/>
          </a:p>
        </p:txBody>
      </p:sp>
      <p:sp>
        <p:nvSpPr>
          <p:cNvPr id="3" name="Content Placeholder 2"/>
          <p:cNvSpPr>
            <a:spLocks noGrp="1"/>
          </p:cNvSpPr>
          <p:nvPr>
            <p:ph idx="1"/>
          </p:nvPr>
        </p:nvSpPr>
        <p:spPr>
          <a:xfrm>
            <a:off x="457200" y="4000500"/>
            <a:ext cx="8229600" cy="2609850"/>
          </a:xfrm>
          <a:solidFill>
            <a:schemeClr val="accent2">
              <a:lumMod val="20000"/>
              <a:lumOff val="80000"/>
            </a:schemeClr>
          </a:solidFill>
          <a:ln>
            <a:solidFill>
              <a:schemeClr val="tx1"/>
            </a:solidFill>
          </a:ln>
        </p:spPr>
        <p:txBody>
          <a:bodyPr>
            <a:normAutofit fontScale="77500" lnSpcReduction="20000"/>
          </a:bodyPr>
          <a:lstStyle/>
          <a:p>
            <a:r>
              <a:rPr lang="en-US" dirty="0" smtClean="0"/>
              <a:t>Data on disciplinary violations for the 2 years before and 2 years after a 45-min delay in high school start times in NY. </a:t>
            </a:r>
          </a:p>
          <a:p>
            <a:endParaRPr lang="en-US" dirty="0" smtClean="0"/>
          </a:p>
          <a:p>
            <a:r>
              <a:rPr lang="en-US" dirty="0" smtClean="0"/>
              <a:t>Total sleep time did not dramatically change. (20 more min. after first year, stabilized after 2</a:t>
            </a:r>
            <a:r>
              <a:rPr lang="en-US" baseline="30000" dirty="0" smtClean="0"/>
              <a:t>nd</a:t>
            </a:r>
            <a:r>
              <a:rPr lang="en-US" dirty="0" smtClean="0"/>
              <a:t> year.)</a:t>
            </a:r>
          </a:p>
          <a:p>
            <a:endParaRPr lang="en-US" dirty="0" smtClean="0"/>
          </a:p>
          <a:p>
            <a:r>
              <a:rPr lang="en-US" dirty="0" smtClean="0"/>
              <a:t>Yet there were measurable differences in behavior…</a:t>
            </a:r>
            <a:endParaRPr lang="en-US" dirty="0"/>
          </a:p>
        </p:txBody>
      </p:sp>
      <p:pic>
        <p:nvPicPr>
          <p:cNvPr id="4098" name="Picture 2" descr="Image result for school disciplinary officer sign"/>
          <p:cNvPicPr>
            <a:picLocks noChangeAspect="1" noChangeArrowheads="1"/>
          </p:cNvPicPr>
          <p:nvPr/>
        </p:nvPicPr>
        <p:blipFill>
          <a:blip r:embed="rId2" cstate="screen"/>
          <a:srcRect/>
          <a:stretch>
            <a:fillRect/>
          </a:stretch>
        </p:blipFill>
        <p:spPr bwMode="auto">
          <a:xfrm>
            <a:off x="3059076" y="1670213"/>
            <a:ext cx="3027400" cy="19778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58184" y="466725"/>
          <a:ext cx="8606116" cy="5918200"/>
        </p:xfrm>
        <a:graphic>
          <a:graphicData uri="http://schemas.openxmlformats.org/drawingml/2006/table">
            <a:tbl>
              <a:tblPr firstRow="1" bandRow="1">
                <a:tableStyleId>{5940675A-B579-460E-94D1-54222C63F5DA}</a:tableStyleId>
              </a:tblPr>
              <a:tblGrid>
                <a:gridCol w="5011798"/>
                <a:gridCol w="1799971"/>
                <a:gridCol w="1794347"/>
              </a:tblGrid>
              <a:tr h="370840">
                <a:tc gridSpan="3">
                  <a:txBody>
                    <a:bodyPr/>
                    <a:lstStyle/>
                    <a:p>
                      <a:pPr algn="ctr"/>
                      <a:r>
                        <a:rPr lang="en-US" sz="2400" dirty="0" smtClean="0"/>
                        <a:t>Before and after</a:t>
                      </a:r>
                      <a:r>
                        <a:rPr lang="en-US" sz="2400" baseline="0" dirty="0" smtClean="0"/>
                        <a:t> 45-min later high school start time change: </a:t>
                      </a:r>
                    </a:p>
                    <a:p>
                      <a:pPr algn="ctr"/>
                      <a:r>
                        <a:rPr lang="en-US" sz="2400" baseline="0" dirty="0" smtClean="0"/>
                        <a:t>Total numbers with subcategory examples.</a:t>
                      </a:r>
                    </a:p>
                    <a:p>
                      <a:pPr algn="ctr"/>
                      <a:r>
                        <a:rPr lang="en-US" baseline="0" dirty="0" smtClean="0"/>
                        <a:t>(</a:t>
                      </a:r>
                      <a:r>
                        <a:rPr lang="en-US" baseline="0" dirty="0" err="1" smtClean="0"/>
                        <a:t>Thacher</a:t>
                      </a:r>
                      <a:r>
                        <a:rPr lang="en-US" baseline="0" dirty="0" smtClean="0"/>
                        <a:t> and </a:t>
                      </a:r>
                      <a:r>
                        <a:rPr lang="en-US" baseline="0" dirty="0" err="1" smtClean="0"/>
                        <a:t>Onyper</a:t>
                      </a:r>
                      <a:r>
                        <a:rPr lang="en-US" baseline="0" dirty="0" smtClean="0"/>
                        <a:t>, 2016)</a:t>
                      </a: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endParaRPr lang="en-US" dirty="0"/>
                    </a:p>
                  </a:txBody>
                  <a:tcPr/>
                </a:tc>
                <a:tc>
                  <a:txBody>
                    <a:bodyPr/>
                    <a:lstStyle/>
                    <a:p>
                      <a:r>
                        <a:rPr lang="en-US" dirty="0" smtClean="0"/>
                        <a:t>2010-2012</a:t>
                      </a:r>
                      <a:endParaRPr lang="en-US" dirty="0"/>
                    </a:p>
                  </a:txBody>
                  <a:tcPr/>
                </a:tc>
                <a:tc>
                  <a:txBody>
                    <a:bodyPr/>
                    <a:lstStyle/>
                    <a:p>
                      <a:r>
                        <a:rPr lang="en-US" dirty="0" smtClean="0"/>
                        <a:t>2012-2014</a:t>
                      </a:r>
                      <a:endParaRPr lang="en-US" dirty="0"/>
                    </a:p>
                  </a:txBody>
                  <a:tcPr/>
                </a:tc>
              </a:tr>
              <a:tr h="370840">
                <a:tc>
                  <a:txBody>
                    <a:bodyPr/>
                    <a:lstStyle/>
                    <a:p>
                      <a:r>
                        <a:rPr lang="en-US" b="1" dirty="0" smtClean="0"/>
                        <a:t>Reportable Offenses</a:t>
                      </a:r>
                      <a:r>
                        <a:rPr lang="en-US" b="1" baseline="0" dirty="0" smtClean="0"/>
                        <a:t> – Total:</a:t>
                      </a:r>
                      <a:endParaRPr lang="en-US" b="1" dirty="0"/>
                    </a:p>
                  </a:txBody>
                  <a:tcPr>
                    <a:solidFill>
                      <a:schemeClr val="accent2">
                        <a:lumMod val="40000"/>
                        <a:lumOff val="60000"/>
                      </a:schemeClr>
                    </a:solidFill>
                  </a:tcPr>
                </a:tc>
                <a:tc>
                  <a:txBody>
                    <a:bodyPr/>
                    <a:lstStyle/>
                    <a:p>
                      <a:r>
                        <a:rPr lang="en-US" b="1" dirty="0" smtClean="0"/>
                        <a:t>62</a:t>
                      </a:r>
                      <a:endParaRPr lang="en-US" b="1" dirty="0"/>
                    </a:p>
                  </a:txBody>
                  <a:tcPr>
                    <a:solidFill>
                      <a:schemeClr val="accent2">
                        <a:lumMod val="40000"/>
                        <a:lumOff val="60000"/>
                      </a:schemeClr>
                    </a:solidFill>
                  </a:tcPr>
                </a:tc>
                <a:tc>
                  <a:txBody>
                    <a:bodyPr/>
                    <a:lstStyle/>
                    <a:p>
                      <a:r>
                        <a:rPr lang="en-US" b="1" dirty="0" smtClean="0"/>
                        <a:t>44</a:t>
                      </a:r>
                      <a:endParaRPr lang="en-US" b="1" dirty="0"/>
                    </a:p>
                  </a:txBody>
                  <a:tcPr>
                    <a:solidFill>
                      <a:schemeClr val="accent2">
                        <a:lumMod val="40000"/>
                        <a:lumOff val="60000"/>
                      </a:schemeClr>
                    </a:solidFill>
                  </a:tcPr>
                </a:tc>
              </a:tr>
              <a:tr h="370840">
                <a:tc>
                  <a:txBody>
                    <a:bodyPr/>
                    <a:lstStyle/>
                    <a:p>
                      <a:r>
                        <a:rPr lang="en-US" dirty="0" smtClean="0"/>
                        <a:t>     Assault</a:t>
                      </a:r>
                      <a:r>
                        <a:rPr lang="en-US" baseline="0" dirty="0" smtClean="0"/>
                        <a:t> with injury or threat of injury</a:t>
                      </a:r>
                      <a:endParaRPr lang="en-US" dirty="0"/>
                    </a:p>
                  </a:txBody>
                  <a:tcPr>
                    <a:solidFill>
                      <a:schemeClr val="accent2">
                        <a:lumMod val="20000"/>
                        <a:lumOff val="80000"/>
                      </a:schemeClr>
                    </a:solidFill>
                  </a:tcPr>
                </a:tc>
                <a:tc>
                  <a:txBody>
                    <a:bodyPr/>
                    <a:lstStyle/>
                    <a:p>
                      <a:r>
                        <a:rPr lang="en-US" dirty="0" smtClean="0"/>
                        <a:t>6</a:t>
                      </a:r>
                      <a:endParaRPr lang="en-US" dirty="0"/>
                    </a:p>
                  </a:txBody>
                  <a:tcPr>
                    <a:solidFill>
                      <a:schemeClr val="accent2">
                        <a:lumMod val="20000"/>
                        <a:lumOff val="80000"/>
                      </a:schemeClr>
                    </a:solidFill>
                  </a:tcPr>
                </a:tc>
                <a:tc>
                  <a:txBody>
                    <a:bodyPr/>
                    <a:lstStyle/>
                    <a:p>
                      <a:r>
                        <a:rPr lang="en-US" dirty="0" smtClean="0"/>
                        <a:t>4</a:t>
                      </a:r>
                      <a:endParaRPr lang="en-US" dirty="0"/>
                    </a:p>
                  </a:txBody>
                  <a:tcPr>
                    <a:solidFill>
                      <a:schemeClr val="accent2">
                        <a:lumMod val="20000"/>
                        <a:lumOff val="80000"/>
                      </a:schemeClr>
                    </a:solidFill>
                  </a:tcPr>
                </a:tc>
              </a:tr>
              <a:tr h="370840">
                <a:tc>
                  <a:txBody>
                    <a:bodyPr/>
                    <a:lstStyle/>
                    <a:p>
                      <a:r>
                        <a:rPr lang="en-US" dirty="0" smtClean="0"/>
                        <a:t>     Physical</a:t>
                      </a:r>
                      <a:r>
                        <a:rPr lang="en-US" baseline="0" dirty="0" smtClean="0"/>
                        <a:t> altercation without injury</a:t>
                      </a:r>
                      <a:endParaRPr lang="en-US" dirty="0"/>
                    </a:p>
                  </a:txBody>
                  <a:tcPr>
                    <a:solidFill>
                      <a:schemeClr val="accent2">
                        <a:lumMod val="20000"/>
                        <a:lumOff val="80000"/>
                      </a:schemeClr>
                    </a:solidFill>
                  </a:tcPr>
                </a:tc>
                <a:tc>
                  <a:txBody>
                    <a:bodyPr/>
                    <a:lstStyle/>
                    <a:p>
                      <a:r>
                        <a:rPr lang="en-US" dirty="0" smtClean="0"/>
                        <a:t>26</a:t>
                      </a:r>
                      <a:endParaRPr lang="en-US" dirty="0"/>
                    </a:p>
                  </a:txBody>
                  <a:tcPr>
                    <a:solidFill>
                      <a:schemeClr val="accent2">
                        <a:lumMod val="20000"/>
                        <a:lumOff val="80000"/>
                      </a:schemeClr>
                    </a:solidFill>
                  </a:tcPr>
                </a:tc>
                <a:tc>
                  <a:txBody>
                    <a:bodyPr/>
                    <a:lstStyle/>
                    <a:p>
                      <a:r>
                        <a:rPr lang="en-US" dirty="0" smtClean="0"/>
                        <a:t>16</a:t>
                      </a:r>
                      <a:endParaRPr lang="en-US" dirty="0"/>
                    </a:p>
                  </a:txBody>
                  <a:tcPr>
                    <a:solidFill>
                      <a:schemeClr val="accent2">
                        <a:lumMod val="20000"/>
                        <a:lumOff val="80000"/>
                      </a:schemeClr>
                    </a:solidFill>
                  </a:tcPr>
                </a:tc>
              </a:tr>
              <a:tr h="370840">
                <a:tc>
                  <a:txBody>
                    <a:bodyPr/>
                    <a:lstStyle/>
                    <a:p>
                      <a:r>
                        <a:rPr lang="en-US" dirty="0" smtClean="0"/>
                        <a:t>     Use, possession, or sale of drugs</a:t>
                      </a:r>
                      <a:endParaRPr lang="en-US" dirty="0"/>
                    </a:p>
                  </a:txBody>
                  <a:tcPr>
                    <a:solidFill>
                      <a:schemeClr val="accent2">
                        <a:lumMod val="20000"/>
                        <a:lumOff val="80000"/>
                      </a:schemeClr>
                    </a:solidFill>
                  </a:tcPr>
                </a:tc>
                <a:tc>
                  <a:txBody>
                    <a:bodyPr/>
                    <a:lstStyle/>
                    <a:p>
                      <a:r>
                        <a:rPr lang="en-US" dirty="0" smtClean="0"/>
                        <a:t>17</a:t>
                      </a:r>
                      <a:endParaRPr lang="en-US" dirty="0"/>
                    </a:p>
                  </a:txBody>
                  <a:tcPr>
                    <a:solidFill>
                      <a:schemeClr val="accent2">
                        <a:lumMod val="20000"/>
                        <a:lumOff val="80000"/>
                      </a:schemeClr>
                    </a:solidFill>
                  </a:tcPr>
                </a:tc>
                <a:tc>
                  <a:txBody>
                    <a:bodyPr/>
                    <a:lstStyle/>
                    <a:p>
                      <a:r>
                        <a:rPr lang="en-US" dirty="0" smtClean="0"/>
                        <a:t>11</a:t>
                      </a:r>
                      <a:endParaRPr lang="en-US" dirty="0"/>
                    </a:p>
                  </a:txBody>
                  <a:tcPr>
                    <a:solidFill>
                      <a:schemeClr val="accent2">
                        <a:lumMod val="20000"/>
                        <a:lumOff val="80000"/>
                      </a:schemeClr>
                    </a:solidFill>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b="1" dirty="0" smtClean="0"/>
                        <a:t>Non-Reportable Offenses</a:t>
                      </a:r>
                      <a:r>
                        <a:rPr lang="en-US" b="1" baseline="0" dirty="0" smtClean="0"/>
                        <a:t> - Total:</a:t>
                      </a:r>
                      <a:endParaRPr lang="en-US" b="1" dirty="0"/>
                    </a:p>
                  </a:txBody>
                  <a:tcPr>
                    <a:solidFill>
                      <a:schemeClr val="accent2">
                        <a:lumMod val="40000"/>
                        <a:lumOff val="60000"/>
                      </a:schemeClr>
                    </a:solidFill>
                  </a:tcPr>
                </a:tc>
                <a:tc>
                  <a:txBody>
                    <a:bodyPr/>
                    <a:lstStyle/>
                    <a:p>
                      <a:r>
                        <a:rPr lang="en-US" b="1" dirty="0" smtClean="0"/>
                        <a:t>3,159</a:t>
                      </a:r>
                      <a:endParaRPr lang="en-US" b="1" dirty="0"/>
                    </a:p>
                  </a:txBody>
                  <a:tcPr>
                    <a:solidFill>
                      <a:schemeClr val="accent2">
                        <a:lumMod val="40000"/>
                        <a:lumOff val="60000"/>
                      </a:schemeClr>
                    </a:solidFill>
                  </a:tcPr>
                </a:tc>
                <a:tc>
                  <a:txBody>
                    <a:bodyPr/>
                    <a:lstStyle/>
                    <a:p>
                      <a:r>
                        <a:rPr lang="en-US" b="1" dirty="0" smtClean="0"/>
                        <a:t>1,447</a:t>
                      </a:r>
                      <a:endParaRPr lang="en-US" b="1" dirty="0"/>
                    </a:p>
                  </a:txBody>
                  <a:tcPr>
                    <a:solidFill>
                      <a:schemeClr val="accent2">
                        <a:lumMod val="40000"/>
                        <a:lumOff val="60000"/>
                      </a:schemeClr>
                    </a:solidFill>
                  </a:tcPr>
                </a:tc>
              </a:tr>
              <a:tr h="370840">
                <a:tc>
                  <a:txBody>
                    <a:bodyPr/>
                    <a:lstStyle/>
                    <a:p>
                      <a:r>
                        <a:rPr lang="en-US" dirty="0" smtClean="0"/>
                        <a:t>     Alcohol</a:t>
                      </a:r>
                      <a:endParaRPr lang="en-US" dirty="0"/>
                    </a:p>
                  </a:txBody>
                  <a:tcPr>
                    <a:solidFill>
                      <a:schemeClr val="accent2">
                        <a:lumMod val="20000"/>
                        <a:lumOff val="80000"/>
                      </a:schemeClr>
                    </a:solidFill>
                  </a:tcPr>
                </a:tc>
                <a:tc>
                  <a:txBody>
                    <a:bodyPr/>
                    <a:lstStyle/>
                    <a:p>
                      <a:r>
                        <a:rPr lang="en-US" dirty="0" smtClean="0"/>
                        <a:t>5</a:t>
                      </a:r>
                      <a:endParaRPr lang="en-US" dirty="0"/>
                    </a:p>
                  </a:txBody>
                  <a:tcPr>
                    <a:solidFill>
                      <a:schemeClr val="accent2">
                        <a:lumMod val="20000"/>
                        <a:lumOff val="80000"/>
                      </a:schemeClr>
                    </a:solidFill>
                  </a:tcPr>
                </a:tc>
                <a:tc>
                  <a:txBody>
                    <a:bodyPr/>
                    <a:lstStyle/>
                    <a:p>
                      <a:r>
                        <a:rPr lang="en-US" dirty="0" smtClean="0"/>
                        <a:t>0</a:t>
                      </a:r>
                      <a:endParaRPr lang="en-US" dirty="0"/>
                    </a:p>
                  </a:txBody>
                  <a:tcPr>
                    <a:solidFill>
                      <a:schemeClr val="accent2">
                        <a:lumMod val="20000"/>
                        <a:lumOff val="80000"/>
                      </a:schemeClr>
                    </a:solidFill>
                  </a:tcPr>
                </a:tc>
              </a:tr>
              <a:tr h="370840">
                <a:tc>
                  <a:txBody>
                    <a:bodyPr/>
                    <a:lstStyle/>
                    <a:p>
                      <a:r>
                        <a:rPr lang="en-US" dirty="0" smtClean="0"/>
                        <a:t>     Other Drugs</a:t>
                      </a:r>
                      <a:endParaRPr lang="en-US" dirty="0"/>
                    </a:p>
                  </a:txBody>
                  <a:tcPr>
                    <a:solidFill>
                      <a:schemeClr val="accent2">
                        <a:lumMod val="20000"/>
                        <a:lumOff val="80000"/>
                      </a:schemeClr>
                    </a:solidFill>
                  </a:tcPr>
                </a:tc>
                <a:tc>
                  <a:txBody>
                    <a:bodyPr/>
                    <a:lstStyle/>
                    <a:p>
                      <a:r>
                        <a:rPr lang="en-US" dirty="0" smtClean="0"/>
                        <a:t>5</a:t>
                      </a:r>
                      <a:endParaRPr lang="en-US" dirty="0"/>
                    </a:p>
                  </a:txBody>
                  <a:tcPr>
                    <a:solidFill>
                      <a:schemeClr val="accent2">
                        <a:lumMod val="20000"/>
                        <a:lumOff val="80000"/>
                      </a:schemeClr>
                    </a:solidFill>
                  </a:tcPr>
                </a:tc>
                <a:tc>
                  <a:txBody>
                    <a:bodyPr/>
                    <a:lstStyle/>
                    <a:p>
                      <a:r>
                        <a:rPr lang="en-US" dirty="0" smtClean="0"/>
                        <a:t>4</a:t>
                      </a:r>
                      <a:endParaRPr lang="en-US" dirty="0"/>
                    </a:p>
                  </a:txBody>
                  <a:tcPr>
                    <a:solidFill>
                      <a:schemeClr val="accent2">
                        <a:lumMod val="20000"/>
                        <a:lumOff val="80000"/>
                      </a:schemeClr>
                    </a:solidFill>
                  </a:tcPr>
                </a:tc>
              </a:tr>
              <a:tr h="370840">
                <a:tc>
                  <a:txBody>
                    <a:bodyPr/>
                    <a:lstStyle/>
                    <a:p>
                      <a:r>
                        <a:rPr lang="en-US" dirty="0" smtClean="0"/>
                        <a:t>     Tobacco</a:t>
                      </a:r>
                      <a:endParaRPr lang="en-US" dirty="0"/>
                    </a:p>
                  </a:txBody>
                  <a:tcPr>
                    <a:solidFill>
                      <a:schemeClr val="accent2">
                        <a:lumMod val="20000"/>
                        <a:lumOff val="80000"/>
                      </a:schemeClr>
                    </a:solidFill>
                  </a:tcPr>
                </a:tc>
                <a:tc>
                  <a:txBody>
                    <a:bodyPr/>
                    <a:lstStyle/>
                    <a:p>
                      <a:r>
                        <a:rPr lang="en-US" dirty="0" smtClean="0"/>
                        <a:t>6</a:t>
                      </a:r>
                      <a:endParaRPr lang="en-US" dirty="0"/>
                    </a:p>
                  </a:txBody>
                  <a:tcPr>
                    <a:solidFill>
                      <a:schemeClr val="accent2">
                        <a:lumMod val="20000"/>
                        <a:lumOff val="80000"/>
                      </a:schemeClr>
                    </a:solidFill>
                  </a:tcPr>
                </a:tc>
                <a:tc>
                  <a:txBody>
                    <a:bodyPr/>
                    <a:lstStyle/>
                    <a:p>
                      <a:r>
                        <a:rPr lang="en-US" dirty="0" smtClean="0"/>
                        <a:t>2</a:t>
                      </a:r>
                      <a:endParaRPr lang="en-US" dirty="0"/>
                    </a:p>
                  </a:txBody>
                  <a:tcPr>
                    <a:solidFill>
                      <a:schemeClr val="accent2">
                        <a:lumMod val="20000"/>
                        <a:lumOff val="80000"/>
                      </a:schemeClr>
                    </a:solidFill>
                  </a:tcPr>
                </a:tc>
              </a:tr>
              <a:tr h="370840">
                <a:tc>
                  <a:txBody>
                    <a:bodyPr/>
                    <a:lstStyle/>
                    <a:p>
                      <a:r>
                        <a:rPr lang="en-US" dirty="0" smtClean="0"/>
                        <a:t>     Fighting</a:t>
                      </a:r>
                      <a:endParaRPr lang="en-US" dirty="0"/>
                    </a:p>
                  </a:txBody>
                  <a:tcPr>
                    <a:solidFill>
                      <a:schemeClr val="accent2">
                        <a:lumMod val="20000"/>
                        <a:lumOff val="80000"/>
                      </a:schemeClr>
                    </a:solidFill>
                  </a:tcPr>
                </a:tc>
                <a:tc>
                  <a:txBody>
                    <a:bodyPr/>
                    <a:lstStyle/>
                    <a:p>
                      <a:r>
                        <a:rPr lang="en-US" dirty="0" smtClean="0"/>
                        <a:t>26</a:t>
                      </a:r>
                      <a:endParaRPr lang="en-US" dirty="0"/>
                    </a:p>
                  </a:txBody>
                  <a:tcPr>
                    <a:solidFill>
                      <a:schemeClr val="accent2">
                        <a:lumMod val="20000"/>
                        <a:lumOff val="80000"/>
                      </a:schemeClr>
                    </a:solidFill>
                  </a:tcPr>
                </a:tc>
                <a:tc>
                  <a:txBody>
                    <a:bodyPr/>
                    <a:lstStyle/>
                    <a:p>
                      <a:r>
                        <a:rPr lang="en-US" dirty="0" smtClean="0"/>
                        <a:t>9</a:t>
                      </a:r>
                      <a:endParaRPr lang="en-US" dirty="0"/>
                    </a:p>
                  </a:txBody>
                  <a:tcPr>
                    <a:solidFill>
                      <a:schemeClr val="accent2">
                        <a:lumMod val="20000"/>
                        <a:lumOff val="80000"/>
                      </a:schemeClr>
                    </a:solidFill>
                  </a:tcPr>
                </a:tc>
              </a:tr>
              <a:tr h="370840">
                <a:tc>
                  <a:txBody>
                    <a:bodyPr/>
                    <a:lstStyle/>
                    <a:p>
                      <a:r>
                        <a:rPr lang="en-US" dirty="0" smtClean="0"/>
                        <a:t>     Disorderly conduct</a:t>
                      </a:r>
                      <a:endParaRPr lang="en-US" dirty="0"/>
                    </a:p>
                  </a:txBody>
                  <a:tcPr>
                    <a:solidFill>
                      <a:schemeClr val="accent2">
                        <a:lumMod val="20000"/>
                        <a:lumOff val="80000"/>
                      </a:schemeClr>
                    </a:solidFill>
                  </a:tcPr>
                </a:tc>
                <a:tc>
                  <a:txBody>
                    <a:bodyPr/>
                    <a:lstStyle/>
                    <a:p>
                      <a:r>
                        <a:rPr lang="en-US" dirty="0" smtClean="0"/>
                        <a:t>302</a:t>
                      </a:r>
                      <a:endParaRPr lang="en-US" dirty="0"/>
                    </a:p>
                  </a:txBody>
                  <a:tcPr>
                    <a:solidFill>
                      <a:schemeClr val="accent2">
                        <a:lumMod val="20000"/>
                        <a:lumOff val="80000"/>
                      </a:schemeClr>
                    </a:solidFill>
                  </a:tcPr>
                </a:tc>
                <a:tc>
                  <a:txBody>
                    <a:bodyPr/>
                    <a:lstStyle/>
                    <a:p>
                      <a:r>
                        <a:rPr lang="en-US" dirty="0" smtClean="0"/>
                        <a:t>131</a:t>
                      </a:r>
                      <a:endParaRPr lang="en-US" dirty="0"/>
                    </a:p>
                  </a:txBody>
                  <a:tcPr>
                    <a:solidFill>
                      <a:schemeClr val="accent2">
                        <a:lumMod val="20000"/>
                        <a:lumOff val="80000"/>
                      </a:schemeClr>
                    </a:solidFill>
                  </a:tcPr>
                </a:tc>
              </a:tr>
              <a:tr h="370840">
                <a:tc>
                  <a:txBody>
                    <a:bodyPr/>
                    <a:lstStyle/>
                    <a:p>
                      <a:r>
                        <a:rPr lang="en-US" dirty="0" smtClean="0"/>
                        <a:t>     Teacher</a:t>
                      </a:r>
                      <a:r>
                        <a:rPr lang="en-US" baseline="0" dirty="0" smtClean="0"/>
                        <a:t> Time Out</a:t>
                      </a:r>
                      <a:endParaRPr lang="en-US" dirty="0"/>
                    </a:p>
                  </a:txBody>
                  <a:tcPr>
                    <a:solidFill>
                      <a:schemeClr val="accent2">
                        <a:lumMod val="20000"/>
                        <a:lumOff val="80000"/>
                      </a:schemeClr>
                    </a:solidFill>
                  </a:tcPr>
                </a:tc>
                <a:tc>
                  <a:txBody>
                    <a:bodyPr/>
                    <a:lstStyle/>
                    <a:p>
                      <a:r>
                        <a:rPr lang="en-US" dirty="0" smtClean="0"/>
                        <a:t>456</a:t>
                      </a:r>
                      <a:endParaRPr lang="en-US" dirty="0"/>
                    </a:p>
                  </a:txBody>
                  <a:tcPr>
                    <a:solidFill>
                      <a:schemeClr val="accent2">
                        <a:lumMod val="20000"/>
                        <a:lumOff val="80000"/>
                      </a:schemeClr>
                    </a:solidFill>
                  </a:tcPr>
                </a:tc>
                <a:tc>
                  <a:txBody>
                    <a:bodyPr/>
                    <a:lstStyle/>
                    <a:p>
                      <a:r>
                        <a:rPr lang="en-US" dirty="0" smtClean="0"/>
                        <a:t>45</a:t>
                      </a:r>
                      <a:endParaRPr lang="en-US" dirty="0"/>
                    </a:p>
                  </a:txBody>
                  <a:tcPr>
                    <a:solidFill>
                      <a:schemeClr val="accent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ormAutofit/>
          </a:bodyPr>
          <a:lstStyle/>
          <a:p>
            <a:r>
              <a:rPr lang="en-US" sz="2800" dirty="0" smtClean="0"/>
              <a:t>Multi-site study: Impacts of later school start times. </a:t>
            </a:r>
            <a:br>
              <a:rPr lang="en-US" sz="2800" dirty="0" smtClean="0"/>
            </a:br>
            <a:r>
              <a:rPr lang="en-US" sz="2800" dirty="0" smtClean="0"/>
              <a:t>(</a:t>
            </a:r>
            <a:r>
              <a:rPr lang="en-US" sz="2800" dirty="0" err="1" smtClean="0">
                <a:hlinkClick r:id="rId2"/>
              </a:rPr>
              <a:t>Wahlstrom</a:t>
            </a:r>
            <a:r>
              <a:rPr lang="en-US" sz="2800" dirty="0" smtClean="0">
                <a:hlinkClick r:id="rId2"/>
              </a:rPr>
              <a:t> et al, 2014</a:t>
            </a:r>
            <a:r>
              <a:rPr lang="en-US" sz="2800" dirty="0" smtClean="0"/>
              <a:t>)</a:t>
            </a:r>
            <a:endParaRPr lang="en-US" sz="2800" dirty="0"/>
          </a:p>
        </p:txBody>
      </p:sp>
      <p:sp>
        <p:nvSpPr>
          <p:cNvPr id="3" name="Content Placeholder 2"/>
          <p:cNvSpPr>
            <a:spLocks noGrp="1"/>
          </p:cNvSpPr>
          <p:nvPr>
            <p:ph idx="1"/>
          </p:nvPr>
        </p:nvSpPr>
        <p:spPr>
          <a:xfrm>
            <a:off x="457200" y="1143000"/>
            <a:ext cx="8229600" cy="5486400"/>
          </a:xfrm>
        </p:spPr>
        <p:txBody>
          <a:bodyPr/>
          <a:lstStyle/>
          <a:p>
            <a:pPr>
              <a:buNone/>
            </a:pPr>
            <a:r>
              <a:rPr lang="en-US" dirty="0" smtClean="0"/>
              <a:t>	</a:t>
            </a:r>
            <a:endParaRPr lang="en-US" dirty="0"/>
          </a:p>
        </p:txBody>
      </p:sp>
      <p:graphicFrame>
        <p:nvGraphicFramePr>
          <p:cNvPr id="5" name="Table 4"/>
          <p:cNvGraphicFramePr>
            <a:graphicFrameLocks noGrp="1"/>
          </p:cNvGraphicFramePr>
          <p:nvPr/>
        </p:nvGraphicFramePr>
        <p:xfrm>
          <a:off x="1047750" y="1295400"/>
          <a:ext cx="7067550" cy="2730534"/>
        </p:xfrm>
        <a:graphic>
          <a:graphicData uri="http://schemas.openxmlformats.org/drawingml/2006/table">
            <a:tbl>
              <a:tblPr firstRow="1" bandRow="1">
                <a:tableStyleId>{5940675A-B579-460E-94D1-54222C63F5DA}</a:tableStyleId>
              </a:tblPr>
              <a:tblGrid>
                <a:gridCol w="3533775"/>
                <a:gridCol w="3533775"/>
              </a:tblGrid>
              <a:tr h="269799">
                <a:tc>
                  <a:txBody>
                    <a:bodyPr/>
                    <a:lstStyle/>
                    <a:p>
                      <a:r>
                        <a:rPr lang="en-US" b="1" dirty="0" smtClean="0"/>
                        <a:t>School District:</a:t>
                      </a:r>
                      <a:endParaRPr lang="en-US" b="1" dirty="0"/>
                    </a:p>
                  </a:txBody>
                  <a:tcPr>
                    <a:solidFill>
                      <a:schemeClr val="tx2">
                        <a:lumMod val="40000"/>
                        <a:lumOff val="60000"/>
                      </a:schemeClr>
                    </a:solidFill>
                  </a:tcPr>
                </a:tc>
                <a:tc>
                  <a:txBody>
                    <a:bodyPr/>
                    <a:lstStyle/>
                    <a:p>
                      <a:r>
                        <a:rPr lang="en-US" b="1" dirty="0" smtClean="0"/>
                        <a:t>Start</a:t>
                      </a:r>
                      <a:r>
                        <a:rPr lang="en-US" b="1" baseline="0" dirty="0" smtClean="0"/>
                        <a:t> Time C</a:t>
                      </a:r>
                      <a:r>
                        <a:rPr lang="en-US" b="1" dirty="0" smtClean="0"/>
                        <a:t>hange:</a:t>
                      </a:r>
                      <a:endParaRPr lang="en-US" b="1" dirty="0"/>
                    </a:p>
                  </a:txBody>
                  <a:tcPr>
                    <a:solidFill>
                      <a:schemeClr val="tx2">
                        <a:lumMod val="40000"/>
                        <a:lumOff val="60000"/>
                      </a:schemeClr>
                    </a:solidFill>
                  </a:tcPr>
                </a:tc>
              </a:tr>
              <a:tr h="402608">
                <a:tc>
                  <a:txBody>
                    <a:bodyPr/>
                    <a:lstStyle/>
                    <a:p>
                      <a:r>
                        <a:rPr lang="en-US" sz="1800" dirty="0" smtClean="0"/>
                        <a:t>Mahtomedi, MN </a:t>
                      </a:r>
                      <a:endParaRPr lang="en-US" dirty="0"/>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7:30am → 8:00am</a:t>
                      </a:r>
                      <a:endParaRPr lang="en-US" dirty="0"/>
                    </a:p>
                  </a:txBody>
                  <a:tcPr>
                    <a:solidFill>
                      <a:schemeClr val="accent1">
                        <a:lumMod val="20000"/>
                        <a:lumOff val="80000"/>
                      </a:schemeClr>
                    </a:solidFill>
                  </a:tcPr>
                </a:tc>
              </a:tr>
              <a:tr h="402608">
                <a:tc>
                  <a:txBody>
                    <a:bodyPr/>
                    <a:lstStyle/>
                    <a:p>
                      <a:r>
                        <a:rPr lang="en-US" sz="1800" dirty="0" smtClean="0"/>
                        <a:t>South Washington, MN </a:t>
                      </a:r>
                      <a:endParaRPr lang="en-US" dirty="0"/>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7:35am → 8:35am</a:t>
                      </a:r>
                      <a:endParaRPr lang="en-US" dirty="0"/>
                    </a:p>
                  </a:txBody>
                  <a:tcPr>
                    <a:solidFill>
                      <a:schemeClr val="accent1">
                        <a:lumMod val="20000"/>
                        <a:lumOff val="80000"/>
                      </a:schemeClr>
                    </a:solidFill>
                  </a:tcPr>
                </a:tc>
              </a:tr>
              <a:tr h="402608">
                <a:tc>
                  <a:txBody>
                    <a:bodyPr/>
                    <a:lstStyle/>
                    <a:p>
                      <a:r>
                        <a:rPr lang="en-US" sz="1800" dirty="0" smtClean="0"/>
                        <a:t>Boulder, CO </a:t>
                      </a:r>
                      <a:endParaRPr lang="en-US" dirty="0"/>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7:30am → 8:00 am (9am on Wed)</a:t>
                      </a:r>
                      <a:endParaRPr lang="en-US" dirty="0"/>
                    </a:p>
                  </a:txBody>
                  <a:tcPr>
                    <a:solidFill>
                      <a:schemeClr val="accent1">
                        <a:lumMod val="20000"/>
                        <a:lumOff val="80000"/>
                      </a:schemeClr>
                    </a:solidFill>
                  </a:tcPr>
                </a:tc>
              </a:tr>
              <a:tr h="402608">
                <a:tc>
                  <a:txBody>
                    <a:bodyPr/>
                    <a:lstStyle/>
                    <a:p>
                      <a:r>
                        <a:rPr lang="en-US" sz="1800" dirty="0" smtClean="0"/>
                        <a:t>Fairview, CO </a:t>
                      </a:r>
                      <a:endParaRPr lang="en-US" dirty="0"/>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7:35am → 8:05am</a:t>
                      </a:r>
                      <a:endParaRPr lang="en-US" dirty="0"/>
                    </a:p>
                  </a:txBody>
                  <a:tcPr>
                    <a:solidFill>
                      <a:schemeClr val="accent1">
                        <a:lumMod val="20000"/>
                        <a:lumOff val="80000"/>
                      </a:schemeClr>
                    </a:solidFill>
                  </a:tcPr>
                </a:tc>
              </a:tr>
              <a:tr h="388582">
                <a:tc>
                  <a:txBody>
                    <a:bodyPr/>
                    <a:lstStyle/>
                    <a:p>
                      <a:r>
                        <a:rPr lang="en-US" sz="1800" dirty="0" smtClean="0"/>
                        <a:t>Jackson Hole, WY </a:t>
                      </a:r>
                      <a:endParaRPr lang="en-US" dirty="0"/>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7:35am → 8:55am</a:t>
                      </a:r>
                      <a:endParaRPr lang="en-US" dirty="0"/>
                    </a:p>
                  </a:txBody>
                  <a:tcPr>
                    <a:solidFill>
                      <a:schemeClr val="accent1">
                        <a:lumMod val="20000"/>
                        <a:lumOff val="80000"/>
                      </a:schemeClr>
                    </a:solidFill>
                  </a:tcPr>
                </a:tc>
              </a:tr>
              <a:tr h="360085">
                <a:tc>
                  <a:txBody>
                    <a:bodyPr/>
                    <a:lstStyle/>
                    <a:p>
                      <a:r>
                        <a:rPr lang="en-US" sz="1800" dirty="0" smtClean="0"/>
                        <a:t>St. Louis, MN </a:t>
                      </a:r>
                    </a:p>
                  </a:txBody>
                  <a:tcPr>
                    <a:solidFill>
                      <a:schemeClr val="accent1">
                        <a:lumMod val="20000"/>
                        <a:lumOff val="80000"/>
                      </a:schemeClr>
                    </a:solidFill>
                  </a:tcPr>
                </a:tc>
                <a:tc>
                  <a:txBody>
                    <a:bodyPr/>
                    <a:lstStyle/>
                    <a:p>
                      <a:r>
                        <a:rPr lang="en-US" sz="1800" dirty="0" smtClean="0"/>
                        <a:t>7:50am → to 8:20am </a:t>
                      </a:r>
                    </a:p>
                  </a:txBody>
                  <a:tcPr>
                    <a:solidFill>
                      <a:schemeClr val="accent1">
                        <a:lumMod val="20000"/>
                        <a:lumOff val="80000"/>
                      </a:schemeClr>
                    </a:solidFill>
                  </a:tcPr>
                </a:tc>
              </a:tr>
            </a:tbl>
          </a:graphicData>
        </a:graphic>
      </p:graphicFrame>
      <p:sp>
        <p:nvSpPr>
          <p:cNvPr id="7" name="TextBox 6"/>
          <p:cNvSpPr txBox="1"/>
          <p:nvPr/>
        </p:nvSpPr>
        <p:spPr>
          <a:xfrm>
            <a:off x="4752976" y="4276635"/>
            <a:ext cx="2076449" cy="646331"/>
          </a:xfrm>
          <a:prstGeom prst="rect">
            <a:avLst/>
          </a:prstGeom>
          <a:solidFill>
            <a:schemeClr val="accent2">
              <a:lumMod val="20000"/>
              <a:lumOff val="80000"/>
            </a:schemeClr>
          </a:solidFill>
          <a:ln>
            <a:solidFill>
              <a:schemeClr val="tx1"/>
            </a:solidFill>
          </a:ln>
        </p:spPr>
        <p:txBody>
          <a:bodyPr wrap="square" rtlCol="0">
            <a:spAutoFit/>
          </a:bodyPr>
          <a:lstStyle/>
          <a:p>
            <a:r>
              <a:rPr lang="en-US" dirty="0" smtClean="0"/>
              <a:t>Grades improved in 5 of 6 schools.</a:t>
            </a:r>
            <a:endParaRPr lang="en-US" dirty="0"/>
          </a:p>
        </p:txBody>
      </p:sp>
      <p:sp>
        <p:nvSpPr>
          <p:cNvPr id="8" name="TextBox 7"/>
          <p:cNvSpPr txBox="1"/>
          <p:nvPr/>
        </p:nvSpPr>
        <p:spPr>
          <a:xfrm>
            <a:off x="5981700" y="5362575"/>
            <a:ext cx="2867025" cy="923330"/>
          </a:xfrm>
          <a:prstGeom prst="rect">
            <a:avLst/>
          </a:prstGeom>
          <a:solidFill>
            <a:schemeClr val="accent3">
              <a:lumMod val="20000"/>
              <a:lumOff val="80000"/>
            </a:schemeClr>
          </a:solidFill>
          <a:ln>
            <a:solidFill>
              <a:schemeClr val="tx1"/>
            </a:solidFill>
          </a:ln>
        </p:spPr>
        <p:txBody>
          <a:bodyPr wrap="square" rtlCol="0">
            <a:spAutoFit/>
          </a:bodyPr>
          <a:lstStyle/>
          <a:p>
            <a:r>
              <a:rPr lang="en-US" dirty="0" smtClean="0"/>
              <a:t>Car crashes reduced by 65% in Mahtomedi and 70% in Jackson Hole.</a:t>
            </a:r>
          </a:p>
        </p:txBody>
      </p:sp>
      <p:sp>
        <p:nvSpPr>
          <p:cNvPr id="9" name="TextBox 8"/>
          <p:cNvSpPr txBox="1"/>
          <p:nvPr/>
        </p:nvSpPr>
        <p:spPr>
          <a:xfrm>
            <a:off x="333375" y="4276635"/>
            <a:ext cx="2867025" cy="1200329"/>
          </a:xfrm>
          <a:prstGeom prst="rect">
            <a:avLst/>
          </a:prstGeom>
          <a:solidFill>
            <a:schemeClr val="accent4">
              <a:lumMod val="20000"/>
              <a:lumOff val="80000"/>
            </a:schemeClr>
          </a:solidFill>
          <a:ln>
            <a:solidFill>
              <a:schemeClr val="tx1"/>
            </a:solidFill>
          </a:ln>
        </p:spPr>
        <p:txBody>
          <a:bodyPr wrap="square" rtlCol="0">
            <a:spAutoFit/>
          </a:bodyPr>
          <a:lstStyle/>
          <a:p>
            <a:r>
              <a:rPr lang="en-US" dirty="0" smtClean="0"/>
              <a:t>Later start times increased the percentage of students who reported at least 8 hours of sleep.  </a:t>
            </a:r>
          </a:p>
        </p:txBody>
      </p:sp>
      <p:sp>
        <p:nvSpPr>
          <p:cNvPr id="10" name="TextBox 9"/>
          <p:cNvSpPr txBox="1"/>
          <p:nvPr/>
        </p:nvSpPr>
        <p:spPr>
          <a:xfrm>
            <a:off x="2652713" y="5152072"/>
            <a:ext cx="2662238" cy="1477328"/>
          </a:xfrm>
          <a:prstGeom prst="rect">
            <a:avLst/>
          </a:prstGeom>
          <a:solidFill>
            <a:schemeClr val="accent6">
              <a:lumMod val="20000"/>
              <a:lumOff val="80000"/>
            </a:schemeClr>
          </a:solidFill>
          <a:ln>
            <a:solidFill>
              <a:schemeClr val="tx1"/>
            </a:solidFill>
          </a:ln>
        </p:spPr>
        <p:txBody>
          <a:bodyPr wrap="square" rtlCol="0">
            <a:spAutoFit/>
          </a:bodyPr>
          <a:lstStyle/>
          <a:p>
            <a:r>
              <a:rPr lang="en-US" dirty="0" smtClean="0"/>
              <a:t>Students who obtained 8 or more hours of sleep reported fewer symptoms of depression and less substance use.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bg/>
                                          </p:spTgt>
                                        </p:tgtEl>
                                        <p:attrNameLst>
                                          <p:attrName>style.visibility</p:attrName>
                                        </p:attrNameLst>
                                      </p:cBhvr>
                                      <p:to>
                                        <p:strVal val="visible"/>
                                      </p:to>
                                    </p:set>
                                    <p:anim calcmode="lin" valueType="num">
                                      <p:cBhvr additive="base">
                                        <p:cTn id="1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 calcmode="lin" valueType="num">
                                      <p:cBhvr additive="base">
                                        <p:cTn id="2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additive="base">
                                        <p:cTn id="2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7">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bg/>
                                          </p:spTgt>
                                        </p:tgtEl>
                                        <p:attrNameLst>
                                          <p:attrName>style.visibility</p:attrName>
                                        </p:attrNameLst>
                                      </p:cBhvr>
                                      <p:to>
                                        <p:strVal val="visible"/>
                                      </p:to>
                                    </p:set>
                                    <p:anim calcmode="lin" valueType="num">
                                      <p:cBhvr additive="base">
                                        <p:cTn id="3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8">
                                            <p:bg/>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 calcmode="lin" valueType="num">
                                      <p:cBhvr additive="base">
                                        <p:cTn id="4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8" grpId="0" build="allAtOnce" animBg="1"/>
      <p:bldP spid="9" grpId="0" build="allAtOnce" animBg="1"/>
      <p:bldP spid="10" grpId="0" build="allAtOnce"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029200"/>
            <a:ext cx="8382000" cy="1554163"/>
          </a:xfrm>
        </p:spPr>
        <p:txBody>
          <a:bodyPr/>
          <a:lstStyle/>
          <a:p>
            <a:pPr algn="ctr">
              <a:buNone/>
            </a:pPr>
            <a:r>
              <a:rPr lang="en-US" dirty="0" smtClean="0"/>
              <a:t>	</a:t>
            </a:r>
            <a:r>
              <a:rPr lang="en-US" sz="3600" dirty="0" smtClean="0"/>
              <a:t>Sleep loss reduces metabolic activity to the pre-frontal region of the brain </a:t>
            </a:r>
            <a:endParaRPr lang="en-US" sz="3600" dirty="0"/>
          </a:p>
        </p:txBody>
      </p:sp>
      <p:pic>
        <p:nvPicPr>
          <p:cNvPr id="185346" name="Picture 2" descr="http://healthysleep.med.harvard.edu/_i/201.jpg"/>
          <p:cNvPicPr>
            <a:picLocks noChangeAspect="1" noChangeArrowheads="1"/>
          </p:cNvPicPr>
          <p:nvPr/>
        </p:nvPicPr>
        <p:blipFill>
          <a:blip r:embed="rId2" cstate="screen"/>
          <a:srcRect/>
          <a:stretch>
            <a:fillRect/>
          </a:stretch>
        </p:blipFill>
        <p:spPr bwMode="auto">
          <a:xfrm>
            <a:off x="1905000" y="381000"/>
            <a:ext cx="5000625" cy="4524375"/>
          </a:xfrm>
          <a:prstGeom prst="rect">
            <a:avLst/>
          </a:prstGeom>
          <a:noFill/>
        </p:spPr>
      </p:pic>
      <p:sp>
        <p:nvSpPr>
          <p:cNvPr id="4" name="Right Arrow 3"/>
          <p:cNvSpPr/>
          <p:nvPr/>
        </p:nvSpPr>
        <p:spPr>
          <a:xfrm>
            <a:off x="762000" y="1828800"/>
            <a:ext cx="1828800"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“Impact of sleep and circadian rhythms on addiction vulnerability in adolescents.”</a:t>
            </a:r>
            <a:br>
              <a:rPr lang="en-US" sz="2800" dirty="0" smtClean="0"/>
            </a:br>
            <a:r>
              <a:rPr lang="en-US" sz="1800" dirty="0" smtClean="0"/>
              <a:t>(Logan et al, 2018 – in press – </a:t>
            </a:r>
            <a:r>
              <a:rPr lang="en-US" sz="1800" i="1" dirty="0" smtClean="0"/>
              <a:t>Biological Psychiatry</a:t>
            </a:r>
            <a:r>
              <a:rPr lang="en-US" sz="1800" dirty="0" smtClean="0"/>
              <a:t>)</a:t>
            </a:r>
            <a:endParaRPr lang="en-US" sz="1800" dirty="0"/>
          </a:p>
        </p:txBody>
      </p:sp>
      <p:sp>
        <p:nvSpPr>
          <p:cNvPr id="5" name="Content Placeholder 4"/>
          <p:cNvSpPr>
            <a:spLocks noGrp="1"/>
          </p:cNvSpPr>
          <p:nvPr>
            <p:ph idx="1"/>
          </p:nvPr>
        </p:nvSpPr>
        <p:spPr>
          <a:xfrm>
            <a:off x="1238250" y="3895725"/>
            <a:ext cx="6467475" cy="2638421"/>
          </a:xfrm>
          <a:solidFill>
            <a:schemeClr val="accent4">
              <a:lumMod val="40000"/>
              <a:lumOff val="60000"/>
            </a:schemeClr>
          </a:solidFill>
          <a:ln>
            <a:solidFill>
              <a:schemeClr val="tx1"/>
            </a:solidFill>
          </a:ln>
        </p:spPr>
        <p:txBody>
          <a:bodyPr>
            <a:normAutofit fontScale="92500" lnSpcReduction="10000"/>
          </a:bodyPr>
          <a:lstStyle/>
          <a:p>
            <a:r>
              <a:rPr lang="en-US" dirty="0" smtClean="0"/>
              <a:t>Research overview with 150 citations</a:t>
            </a:r>
          </a:p>
          <a:p>
            <a:r>
              <a:rPr lang="en-US" dirty="0" smtClean="0"/>
              <a:t>Brain development</a:t>
            </a:r>
          </a:p>
          <a:p>
            <a:r>
              <a:rPr lang="en-US" dirty="0" smtClean="0"/>
              <a:t>Experimental studies</a:t>
            </a:r>
          </a:p>
          <a:p>
            <a:r>
              <a:rPr lang="en-US" dirty="0" smtClean="0"/>
              <a:t>Population studies</a:t>
            </a:r>
          </a:p>
          <a:p>
            <a:r>
              <a:rPr lang="en-US" dirty="0" smtClean="0"/>
              <a:t>Evidence from animal models</a:t>
            </a:r>
          </a:p>
        </p:txBody>
      </p:sp>
      <p:pic>
        <p:nvPicPr>
          <p:cNvPr id="115714" name="Picture 2"/>
          <p:cNvPicPr>
            <a:picLocks noChangeAspect="1" noChangeArrowheads="1"/>
          </p:cNvPicPr>
          <p:nvPr/>
        </p:nvPicPr>
        <p:blipFill>
          <a:blip r:embed="rId2" cstate="screen"/>
          <a:srcRect/>
          <a:stretch>
            <a:fillRect/>
          </a:stretch>
        </p:blipFill>
        <p:spPr bwMode="auto">
          <a:xfrm>
            <a:off x="3410267" y="1714504"/>
            <a:ext cx="2384214"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7753350" cy="6724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943600" y="4170759"/>
            <a:ext cx="3009900" cy="2553891"/>
          </a:xfrm>
          <a:prstGeom prst="roundRect">
            <a:avLst/>
          </a:prstGeom>
          <a:solidFill>
            <a:schemeClr val="accent4">
              <a:lumMod val="40000"/>
              <a:lumOff val="60000"/>
            </a:schemeClr>
          </a:solidFill>
          <a:ln>
            <a:solidFill>
              <a:schemeClr val="tx1"/>
            </a:solidFill>
          </a:ln>
          <a:scene3d>
            <a:camera prst="orthographicFront"/>
            <a:lightRig rig="threePt" dir="t"/>
          </a:scene3d>
          <a:sp3d>
            <a:bevelT/>
          </a:sp3d>
        </p:spPr>
        <p:txBody>
          <a:bodyPr wrap="square" rtlCol="0">
            <a:spAutoFit/>
          </a:bodyPr>
          <a:lstStyle/>
          <a:p>
            <a:pPr lvl="0"/>
            <a:r>
              <a:rPr lang="en-US" b="1" u="sng" dirty="0" smtClean="0"/>
              <a:t>Treatment Implications </a:t>
            </a:r>
            <a:r>
              <a:rPr lang="en-US" b="1" dirty="0" smtClean="0"/>
              <a:t>Individual Level:</a:t>
            </a:r>
          </a:p>
          <a:p>
            <a:pPr lvl="0">
              <a:buFont typeface="Arial" pitchFamily="34" charset="0"/>
              <a:buChar char="•"/>
            </a:pPr>
            <a:r>
              <a:rPr lang="en-US" b="1" dirty="0" smtClean="0"/>
              <a:t> Bright Light Therapy</a:t>
            </a:r>
          </a:p>
          <a:p>
            <a:pPr lvl="0">
              <a:buFont typeface="Arial" pitchFamily="34" charset="0"/>
              <a:buChar char="•"/>
            </a:pPr>
            <a:r>
              <a:rPr lang="en-US" b="1" dirty="0" smtClean="0"/>
              <a:t> Social Rhythm Therapy</a:t>
            </a:r>
          </a:p>
          <a:p>
            <a:pPr lvl="0"/>
            <a:endParaRPr lang="en-US" b="1" dirty="0" smtClean="0"/>
          </a:p>
          <a:p>
            <a:pPr lvl="0"/>
            <a:r>
              <a:rPr lang="en-US" b="1" dirty="0" smtClean="0"/>
              <a:t>Population Level:</a:t>
            </a:r>
          </a:p>
          <a:p>
            <a:pPr lvl="0">
              <a:buFont typeface="Arial" pitchFamily="34" charset="0"/>
              <a:buChar char="•"/>
            </a:pPr>
            <a:r>
              <a:rPr lang="en-US" b="1" dirty="0" smtClean="0"/>
              <a:t> Middle and High Schools   </a:t>
            </a:r>
          </a:p>
          <a:p>
            <a:pPr lvl="0"/>
            <a:r>
              <a:rPr lang="en-US" b="1" dirty="0" smtClean="0"/>
              <a:t>   after 8:30 a.m.</a:t>
            </a:r>
          </a:p>
        </p:txBody>
      </p:sp>
      <p:sp>
        <p:nvSpPr>
          <p:cNvPr id="8" name="Up Arrow 7"/>
          <p:cNvSpPr/>
          <p:nvPr/>
        </p:nvSpPr>
        <p:spPr>
          <a:xfrm rot="8237470">
            <a:off x="6534150" y="3390900"/>
            <a:ext cx="438150" cy="581025"/>
          </a:xfrm>
          <a:prstGeom prst="upArrow">
            <a:avLst/>
          </a:prstGeom>
          <a:solidFill>
            <a:schemeClr val="accent4">
              <a:lumMod val="40000"/>
              <a:lumOff val="60000"/>
            </a:schemeClr>
          </a:solidFill>
          <a:ln w="63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graphicEl>
                                              <a:dgm id="{03D6E114-C917-493E-A476-1BA7913BC33F}"/>
                                            </p:graphicEl>
                                          </p:spTgt>
                                        </p:tgtEl>
                                        <p:attrNameLst>
                                          <p:attrName>style.visibility</p:attrName>
                                        </p:attrNameLst>
                                      </p:cBhvr>
                                      <p:to>
                                        <p:strVal val="visible"/>
                                      </p:to>
                                    </p:set>
                                    <p:anim calcmode="lin" valueType="num">
                                      <p:cBhvr additive="base">
                                        <p:cTn id="7" dur="500" fill="hold"/>
                                        <p:tgtEl>
                                          <p:spTgt spid="4">
                                            <p:graphicEl>
                                              <a:dgm id="{03D6E114-C917-493E-A476-1BA7913BC33F}"/>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graphicEl>
                                              <a:dgm id="{03D6E114-C917-493E-A476-1BA7913BC33F}"/>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graphicEl>
                                              <a:dgm id="{1DC1081A-6BF7-4120-BE86-C16F6198F2F2}"/>
                                            </p:graphicEl>
                                          </p:spTgt>
                                        </p:tgtEl>
                                        <p:attrNameLst>
                                          <p:attrName>style.visibility</p:attrName>
                                        </p:attrNameLst>
                                      </p:cBhvr>
                                      <p:to>
                                        <p:strVal val="visible"/>
                                      </p:to>
                                    </p:set>
                                    <p:anim calcmode="lin" valueType="num">
                                      <p:cBhvr additive="base">
                                        <p:cTn id="13" dur="500" fill="hold"/>
                                        <p:tgtEl>
                                          <p:spTgt spid="4">
                                            <p:graphicEl>
                                              <a:dgm id="{1DC1081A-6BF7-4120-BE86-C16F6198F2F2}"/>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graphicEl>
                                              <a:dgm id="{1DC1081A-6BF7-4120-BE86-C16F6198F2F2}"/>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graphicEl>
                                              <a:dgm id="{4501CA02-9AB5-4A63-81B6-03E992015531}"/>
                                            </p:graphicEl>
                                          </p:spTgt>
                                        </p:tgtEl>
                                        <p:attrNameLst>
                                          <p:attrName>style.visibility</p:attrName>
                                        </p:attrNameLst>
                                      </p:cBhvr>
                                      <p:to>
                                        <p:strVal val="visible"/>
                                      </p:to>
                                    </p:set>
                                    <p:anim calcmode="lin" valueType="num">
                                      <p:cBhvr additive="base">
                                        <p:cTn id="19" dur="500" fill="hold"/>
                                        <p:tgtEl>
                                          <p:spTgt spid="4">
                                            <p:graphicEl>
                                              <a:dgm id="{4501CA02-9AB5-4A63-81B6-03E992015531}"/>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graphicEl>
                                              <a:dgm id="{4501CA02-9AB5-4A63-81B6-03E992015531}"/>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graphicEl>
                                              <a:dgm id="{9C544D23-AF58-485F-9BB0-1E173E066C83}"/>
                                            </p:graphicEl>
                                          </p:spTgt>
                                        </p:tgtEl>
                                        <p:attrNameLst>
                                          <p:attrName>style.visibility</p:attrName>
                                        </p:attrNameLst>
                                      </p:cBhvr>
                                      <p:to>
                                        <p:strVal val="visible"/>
                                      </p:to>
                                    </p:set>
                                    <p:anim calcmode="lin" valueType="num">
                                      <p:cBhvr additive="base">
                                        <p:cTn id="25" dur="500" fill="hold"/>
                                        <p:tgtEl>
                                          <p:spTgt spid="4">
                                            <p:graphicEl>
                                              <a:dgm id="{9C544D23-AF58-485F-9BB0-1E173E066C83}"/>
                                            </p:graphic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graphicEl>
                                              <a:dgm id="{9C544D23-AF58-485F-9BB0-1E173E066C83}"/>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
                                            <p:graphicEl>
                                              <a:dgm id="{AAB28609-B306-4781-9592-EE9A8044145D}"/>
                                            </p:graphicEl>
                                          </p:spTgt>
                                        </p:tgtEl>
                                        <p:attrNameLst>
                                          <p:attrName>style.visibility</p:attrName>
                                        </p:attrNameLst>
                                      </p:cBhvr>
                                      <p:to>
                                        <p:strVal val="visible"/>
                                      </p:to>
                                    </p:set>
                                    <p:anim calcmode="lin" valueType="num">
                                      <p:cBhvr additive="base">
                                        <p:cTn id="31" dur="500" fill="hold"/>
                                        <p:tgtEl>
                                          <p:spTgt spid="4">
                                            <p:graphicEl>
                                              <a:dgm id="{AAB28609-B306-4781-9592-EE9A8044145D}"/>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graphicEl>
                                              <a:dgm id="{AAB28609-B306-4781-9592-EE9A8044145D}"/>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
                                            <p:graphicEl>
                                              <a:dgm id="{74ECA619-CDDA-4089-B081-6C4F68B034FA}"/>
                                            </p:graphicEl>
                                          </p:spTgt>
                                        </p:tgtEl>
                                        <p:attrNameLst>
                                          <p:attrName>style.visibility</p:attrName>
                                        </p:attrNameLst>
                                      </p:cBhvr>
                                      <p:to>
                                        <p:strVal val="visible"/>
                                      </p:to>
                                    </p:set>
                                    <p:anim calcmode="lin" valueType="num">
                                      <p:cBhvr additive="base">
                                        <p:cTn id="37" dur="500" fill="hold"/>
                                        <p:tgtEl>
                                          <p:spTgt spid="4">
                                            <p:graphicEl>
                                              <a:dgm id="{74ECA619-CDDA-4089-B081-6C4F68B034FA}"/>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graphicEl>
                                              <a:dgm id="{74ECA619-CDDA-4089-B081-6C4F68B034FA}"/>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4">
                                            <p:graphicEl>
                                              <a:dgm id="{628DD98E-4B10-4B9E-8FB5-D519007C1057}"/>
                                            </p:graphicEl>
                                          </p:spTgt>
                                        </p:tgtEl>
                                        <p:attrNameLst>
                                          <p:attrName>style.visibility</p:attrName>
                                        </p:attrNameLst>
                                      </p:cBhvr>
                                      <p:to>
                                        <p:strVal val="visible"/>
                                      </p:to>
                                    </p:set>
                                    <p:anim calcmode="lin" valueType="num">
                                      <p:cBhvr additive="base">
                                        <p:cTn id="43" dur="500" fill="hold"/>
                                        <p:tgtEl>
                                          <p:spTgt spid="4">
                                            <p:graphicEl>
                                              <a:dgm id="{628DD98E-4B10-4B9E-8FB5-D519007C1057}"/>
                                            </p:graphic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
                                            <p:graphicEl>
                                              <a:dgm id="{628DD98E-4B10-4B9E-8FB5-D519007C1057}"/>
                                            </p:graphic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
                                            <p:graphicEl>
                                              <a:dgm id="{7EBD9043-1BD7-4326-8F7D-59CC79357B9B}"/>
                                            </p:graphicEl>
                                          </p:spTgt>
                                        </p:tgtEl>
                                        <p:attrNameLst>
                                          <p:attrName>style.visibility</p:attrName>
                                        </p:attrNameLst>
                                      </p:cBhvr>
                                      <p:to>
                                        <p:strVal val="visible"/>
                                      </p:to>
                                    </p:set>
                                    <p:anim calcmode="lin" valueType="num">
                                      <p:cBhvr additive="base">
                                        <p:cTn id="49" dur="500" fill="hold"/>
                                        <p:tgtEl>
                                          <p:spTgt spid="4">
                                            <p:graphicEl>
                                              <a:dgm id="{7EBD9043-1BD7-4326-8F7D-59CC79357B9B}"/>
                                            </p:graphic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
                                            <p:graphicEl>
                                              <a:dgm id="{7EBD9043-1BD7-4326-8F7D-59CC79357B9B}"/>
                                            </p:graphic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4">
                                            <p:graphicEl>
                                              <a:dgm id="{B6D4A682-F96B-4C30-8BA2-16FD69576CD8}"/>
                                            </p:graphicEl>
                                          </p:spTgt>
                                        </p:tgtEl>
                                        <p:attrNameLst>
                                          <p:attrName>style.visibility</p:attrName>
                                        </p:attrNameLst>
                                      </p:cBhvr>
                                      <p:to>
                                        <p:strVal val="visible"/>
                                      </p:to>
                                    </p:set>
                                    <p:anim calcmode="lin" valueType="num">
                                      <p:cBhvr additive="base">
                                        <p:cTn id="55" dur="500" fill="hold"/>
                                        <p:tgtEl>
                                          <p:spTgt spid="4">
                                            <p:graphicEl>
                                              <a:dgm id="{B6D4A682-F96B-4C30-8BA2-16FD69576CD8}"/>
                                            </p:graphic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
                                            <p:graphicEl>
                                              <a:dgm id="{B6D4A682-F96B-4C30-8BA2-16FD69576CD8}"/>
                                            </p:graphic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1+#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1+#ppt_w/2"/>
                                          </p:val>
                                        </p:tav>
                                        <p:tav tm="100000">
                                          <p:val>
                                            <p:strVal val="#ppt_x"/>
                                          </p:val>
                                        </p:tav>
                                      </p:tavLst>
                                    </p:anim>
                                    <p:anim calcmode="lin" valueType="num">
                                      <p:cBhvr additive="base">
                                        <p:cTn id="6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23" y="0"/>
            <a:ext cx="9144000" cy="6858000"/>
          </a:xfrm>
          <a:prstGeom prst="rect">
            <a:avLst/>
          </a:prstGeom>
          <a:solidFill>
            <a:srgbClr val="2FBEB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a:off x="187451" y="152400"/>
            <a:ext cx="8769096" cy="647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304800" y="2090598"/>
            <a:ext cx="8458200" cy="4139595"/>
          </a:xfrm>
          <a:prstGeom prst="rect">
            <a:avLst/>
          </a:prstGeom>
          <a:noFill/>
        </p:spPr>
        <p:txBody>
          <a:bodyPr wrap="square" rtlCol="0">
            <a:spAutoFit/>
          </a:bodyPr>
          <a:lstStyle/>
          <a:p>
            <a:endParaRPr lang="en-US" sz="800" b="1" dirty="0">
              <a:latin typeface="Bell MT" panose="02020503060305020303" pitchFamily="18" charset="0"/>
            </a:endParaRPr>
          </a:p>
          <a:p>
            <a:r>
              <a:rPr lang="en-US" sz="1700" dirty="0" smtClean="0">
                <a:latin typeface="Bell MT" panose="02020503060305020303" pitchFamily="18" charset="0"/>
              </a:rPr>
              <a:t>Led </a:t>
            </a:r>
            <a:r>
              <a:rPr lang="en-US" sz="1700" dirty="0">
                <a:latin typeface="Bell MT" panose="02020503060305020303" pitchFamily="18" charset="0"/>
              </a:rPr>
              <a:t>by the HHS Office of Adolescent Health (OAH), </a:t>
            </a:r>
            <a:r>
              <a:rPr lang="en-US" sz="2000" b="1" dirty="0" smtClean="0">
                <a:solidFill>
                  <a:srgbClr val="003399"/>
                </a:solidFill>
                <a:latin typeface="Bell MT" panose="02020503060305020303" pitchFamily="18" charset="0"/>
              </a:rPr>
              <a:t>TAG </a:t>
            </a:r>
            <a:r>
              <a:rPr lang="en-US" sz="2000" b="1" dirty="0">
                <a:solidFill>
                  <a:srgbClr val="003399"/>
                </a:solidFill>
                <a:latin typeface="Bell MT" panose="02020503060305020303" pitchFamily="18" charset="0"/>
              </a:rPr>
              <a:t>is a national call to action to improve adolescent health in the U.S</a:t>
            </a:r>
            <a:r>
              <a:rPr lang="en-US" sz="2000" dirty="0">
                <a:solidFill>
                  <a:srgbClr val="003399"/>
                </a:solidFill>
                <a:latin typeface="Bell MT" panose="02020503060305020303" pitchFamily="18" charset="0"/>
              </a:rPr>
              <a:t>. </a:t>
            </a:r>
            <a:r>
              <a:rPr lang="en-US" sz="1700" dirty="0" smtClean="0">
                <a:latin typeface="Bell MT" panose="02020503060305020303" pitchFamily="18" charset="0"/>
              </a:rPr>
              <a:t>It aims </a:t>
            </a:r>
            <a:r>
              <a:rPr lang="en-US" sz="1700" dirty="0">
                <a:latin typeface="Bell MT" panose="02020503060305020303" pitchFamily="18" charset="0"/>
              </a:rPr>
              <a:t>to reach and engage a wide array of professionals who touch adolescents’ lives, as well as parents and </a:t>
            </a:r>
            <a:r>
              <a:rPr lang="en-US" sz="1700" dirty="0" smtClean="0">
                <a:latin typeface="Bell MT" panose="02020503060305020303" pitchFamily="18" charset="0"/>
              </a:rPr>
              <a:t>young people themselves</a:t>
            </a:r>
            <a:r>
              <a:rPr lang="en-US" sz="1700" dirty="0">
                <a:latin typeface="Bell MT" panose="02020503060305020303" pitchFamily="18" charset="0"/>
              </a:rPr>
              <a:t>. It includes both protective and behavioral </a:t>
            </a:r>
            <a:r>
              <a:rPr lang="en-US" sz="1700" dirty="0" smtClean="0">
                <a:latin typeface="Bell MT" panose="02020503060305020303" pitchFamily="18" charset="0"/>
              </a:rPr>
              <a:t>risk factors and emphasizes building </a:t>
            </a:r>
            <a:r>
              <a:rPr lang="en-US" sz="1700" dirty="0">
                <a:latin typeface="Bell MT" panose="02020503060305020303" pitchFamily="18" charset="0"/>
              </a:rPr>
              <a:t>on young people’s strengths. </a:t>
            </a:r>
            <a:endParaRPr lang="en-US" sz="1700" dirty="0" smtClean="0">
              <a:latin typeface="Bell MT" panose="02020503060305020303" pitchFamily="18" charset="0"/>
            </a:endParaRPr>
          </a:p>
          <a:p>
            <a:endParaRPr lang="en-US" sz="1600" dirty="0" smtClean="0">
              <a:latin typeface="Bell MT" panose="02020503060305020303" pitchFamily="18" charset="0"/>
            </a:endParaRPr>
          </a:p>
          <a:p>
            <a:r>
              <a:rPr lang="en-US" sz="1700" dirty="0" smtClean="0">
                <a:latin typeface="Bell MT" panose="02020503060305020303" pitchFamily="18" charset="0"/>
              </a:rPr>
              <a:t>TAG highlights </a:t>
            </a:r>
            <a:r>
              <a:rPr lang="en-US" sz="1700" b="1" dirty="0" smtClean="0">
                <a:latin typeface="Bell MT" panose="02020503060305020303" pitchFamily="18" charset="0"/>
              </a:rPr>
              <a:t>Five </a:t>
            </a:r>
            <a:r>
              <a:rPr lang="en-US" sz="1700" b="1" dirty="0">
                <a:latin typeface="Bell MT" panose="02020503060305020303" pitchFamily="18" charset="0"/>
              </a:rPr>
              <a:t>Essentials for Healthy Adolescents</a:t>
            </a:r>
            <a:r>
              <a:rPr lang="en-US" sz="1700" b="1" dirty="0" smtClean="0">
                <a:latin typeface="Bell MT" panose="02020503060305020303" pitchFamily="18" charset="0"/>
              </a:rPr>
              <a:t>:</a:t>
            </a:r>
          </a:p>
          <a:p>
            <a:pPr marL="342900" indent="-342900">
              <a:buFont typeface="+mj-lt"/>
              <a:buAutoNum type="arabicPeriod"/>
            </a:pPr>
            <a:r>
              <a:rPr lang="en-US" sz="1600" dirty="0" smtClean="0">
                <a:latin typeface="Bell MT"/>
                <a:ea typeface="Times New Roman"/>
              </a:rPr>
              <a:t>Positive </a:t>
            </a:r>
            <a:r>
              <a:rPr lang="en-US" sz="1600" dirty="0">
                <a:latin typeface="Bell MT"/>
                <a:ea typeface="Times New Roman"/>
              </a:rPr>
              <a:t>connections with supportive </a:t>
            </a:r>
            <a:r>
              <a:rPr lang="en-US" sz="1600" dirty="0" smtClean="0">
                <a:latin typeface="Bell MT"/>
                <a:ea typeface="Times New Roman"/>
              </a:rPr>
              <a:t>people</a:t>
            </a:r>
            <a:endParaRPr lang="en-US" sz="1700" dirty="0">
              <a:latin typeface="Bell MT" panose="02020503060305020303" pitchFamily="18" charset="0"/>
            </a:endParaRPr>
          </a:p>
          <a:p>
            <a:pPr marL="342900" indent="-342900">
              <a:buFont typeface="+mj-lt"/>
              <a:buAutoNum type="arabicPeriod"/>
            </a:pPr>
            <a:r>
              <a:rPr lang="en-US" sz="1700" dirty="0" smtClean="0">
                <a:latin typeface="Bell MT" panose="02020503060305020303" pitchFamily="18" charset="0"/>
              </a:rPr>
              <a:t>Safe </a:t>
            </a:r>
            <a:r>
              <a:rPr lang="en-US" sz="1700" dirty="0">
                <a:latin typeface="Bell MT" panose="02020503060305020303" pitchFamily="18" charset="0"/>
              </a:rPr>
              <a:t>and secure places to live, learn, and play, </a:t>
            </a:r>
          </a:p>
          <a:p>
            <a:pPr marL="342900" indent="-342900">
              <a:buFont typeface="+mj-lt"/>
              <a:buAutoNum type="arabicPeriod"/>
            </a:pPr>
            <a:r>
              <a:rPr lang="en-US" sz="1700" dirty="0" smtClean="0">
                <a:latin typeface="Bell MT" panose="02020503060305020303" pitchFamily="18" charset="0"/>
              </a:rPr>
              <a:t>Access </a:t>
            </a:r>
            <a:r>
              <a:rPr lang="en-US" sz="1700" dirty="0">
                <a:latin typeface="Bell MT" panose="02020503060305020303" pitchFamily="18" charset="0"/>
              </a:rPr>
              <a:t>to high-quality, teen-friendly health care, </a:t>
            </a:r>
          </a:p>
          <a:p>
            <a:pPr marL="342900" indent="-342900">
              <a:buFont typeface="+mj-lt"/>
              <a:buAutoNum type="arabicPeriod"/>
            </a:pPr>
            <a:r>
              <a:rPr lang="en-US" sz="1700" dirty="0" smtClean="0">
                <a:latin typeface="Bell MT" panose="02020503060305020303" pitchFamily="18" charset="0"/>
              </a:rPr>
              <a:t>Opportunities </a:t>
            </a:r>
            <a:r>
              <a:rPr lang="en-US" sz="1700" dirty="0">
                <a:latin typeface="Bell MT" panose="02020503060305020303" pitchFamily="18" charset="0"/>
              </a:rPr>
              <a:t>for teens to engage as learners, leaders, team members, and workers, and </a:t>
            </a:r>
          </a:p>
          <a:p>
            <a:pPr marL="342900" indent="-342900">
              <a:buFont typeface="+mj-lt"/>
              <a:buAutoNum type="arabicPeriod"/>
            </a:pPr>
            <a:r>
              <a:rPr lang="en-US" sz="1700" dirty="0" smtClean="0">
                <a:latin typeface="Bell MT" panose="02020503060305020303" pitchFamily="18" charset="0"/>
              </a:rPr>
              <a:t>Coordinated</a:t>
            </a:r>
            <a:r>
              <a:rPr lang="en-US" sz="1700" dirty="0">
                <a:latin typeface="Bell MT" panose="02020503060305020303" pitchFamily="18" charset="0"/>
              </a:rPr>
              <a:t>, adolescent- and family-centered services. </a:t>
            </a:r>
          </a:p>
          <a:p>
            <a:r>
              <a:rPr lang="en-US" sz="1700" dirty="0">
                <a:latin typeface="Bell MT" panose="02020503060305020303" pitchFamily="18" charset="0"/>
              </a:rPr>
              <a:t> </a:t>
            </a:r>
          </a:p>
          <a:p>
            <a:pPr algn="ctr"/>
            <a:r>
              <a:rPr lang="en-US" sz="3000" b="1" u="sng" dirty="0">
                <a:solidFill>
                  <a:srgbClr val="003399"/>
                </a:solidFill>
                <a:latin typeface="Bell MT" panose="02020503060305020303" pitchFamily="18" charset="0"/>
              </a:rPr>
              <a:t>http://</a:t>
            </a:r>
            <a:r>
              <a:rPr lang="en-US" sz="3000" b="1" u="sng" dirty="0" smtClean="0">
                <a:solidFill>
                  <a:srgbClr val="003399"/>
                </a:solidFill>
                <a:latin typeface="Bell MT" panose="02020503060305020303" pitchFamily="18" charset="0"/>
              </a:rPr>
              <a:t>www.hhs.gov/ash/oah/tag </a:t>
            </a:r>
            <a:endParaRPr lang="en-US" sz="3000" b="1" u="sng" dirty="0">
              <a:solidFill>
                <a:srgbClr val="003399"/>
              </a:solidFill>
              <a:latin typeface="Bell MT" panose="02020503060305020303" pitchFamily="18" charset="0"/>
            </a:endParaRPr>
          </a:p>
        </p:txBody>
      </p:sp>
      <p:pic>
        <p:nvPicPr>
          <p:cNvPr id="1026" name="Picture 2" descr="C:\Users\marisa.sophiea\Desktop\tag-logo.png"/>
          <p:cNvPicPr>
            <a:picLocks noChangeAspect="1" noChangeArrowheads="1"/>
          </p:cNvPicPr>
          <p:nvPr/>
        </p:nvPicPr>
        <p:blipFill>
          <a:blip r:embed="rId3" cstate="screen">
            <a:extLst>
              <a:ext uri="{28A0092B-C50C-407E-A947-70E740481C1C}">
                <a14:useLocalDpi xmlns="" xmlns:a14="http://schemas.microsoft.com/office/drawing/2010/main" val="0"/>
              </a:ext>
            </a:extLst>
          </a:blip>
          <a:srcRect/>
          <a:stretch>
            <a:fillRect/>
          </a:stretch>
        </p:blipFill>
        <p:spPr bwMode="auto">
          <a:xfrm>
            <a:off x="3352813" y="257174"/>
            <a:ext cx="2154179" cy="19202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711849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04800" y="381000"/>
            <a:ext cx="8534400" cy="762000"/>
          </a:xfrm>
        </p:spPr>
        <p:txBody>
          <a:bodyPr/>
          <a:lstStyle/>
          <a:p>
            <a:r>
              <a:rPr lang="en-US" u="sng" dirty="0" smtClean="0"/>
              <a:t>Adolescent Sleep Needs (12-25)</a:t>
            </a:r>
            <a:endParaRPr lang="en-US" u="sng" dirty="0"/>
          </a:p>
        </p:txBody>
      </p:sp>
      <p:sp>
        <p:nvSpPr>
          <p:cNvPr id="3" name="Content Placeholder 2"/>
          <p:cNvSpPr>
            <a:spLocks noGrp="1"/>
          </p:cNvSpPr>
          <p:nvPr>
            <p:ph idx="1"/>
          </p:nvPr>
        </p:nvSpPr>
        <p:spPr/>
        <p:txBody>
          <a:bodyPr/>
          <a:lstStyle/>
          <a:p>
            <a:pPr>
              <a:buNone/>
            </a:pPr>
            <a:r>
              <a:rPr lang="en-US" b="1" dirty="0" smtClean="0"/>
              <a:t>          </a:t>
            </a:r>
            <a:endParaRPr lang="en-US" b="1" dirty="0"/>
          </a:p>
        </p:txBody>
      </p:sp>
      <p:sp>
        <p:nvSpPr>
          <p:cNvPr id="4" name="Left-Right Arrow 3"/>
          <p:cNvSpPr/>
          <p:nvPr/>
        </p:nvSpPr>
        <p:spPr>
          <a:xfrm>
            <a:off x="152400" y="4953000"/>
            <a:ext cx="8839200" cy="1905000"/>
          </a:xfrm>
          <a:prstGeom prst="lef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 name="TextBox 9"/>
          <p:cNvSpPr txBox="1"/>
          <p:nvPr/>
        </p:nvSpPr>
        <p:spPr>
          <a:xfrm>
            <a:off x="304800" y="5638800"/>
            <a:ext cx="8305800" cy="584775"/>
          </a:xfrm>
          <a:prstGeom prst="rect">
            <a:avLst/>
          </a:prstGeom>
          <a:noFill/>
        </p:spPr>
        <p:txBody>
          <a:bodyPr wrap="square" rtlCol="0">
            <a:spAutoFit/>
          </a:bodyPr>
          <a:lstStyle/>
          <a:p>
            <a:pPr>
              <a:buNone/>
            </a:pPr>
            <a:r>
              <a:rPr lang="en-US" sz="3200" b="1" dirty="0" smtClean="0"/>
              <a:t>      12        11         10         9          8         7         6           </a:t>
            </a:r>
            <a:endParaRPr lang="en-US" sz="3200" b="1" dirty="0"/>
          </a:p>
        </p:txBody>
      </p:sp>
      <p:sp>
        <p:nvSpPr>
          <p:cNvPr id="16" name="Content Placeholder 2"/>
          <p:cNvSpPr txBox="1">
            <a:spLocks/>
          </p:cNvSpPr>
          <p:nvPr/>
        </p:nvSpPr>
        <p:spPr bwMode="auto">
          <a:xfrm>
            <a:off x="152400" y="1427967"/>
            <a:ext cx="8839200" cy="21534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tabLst/>
              <a:defRPr/>
            </a:pPr>
            <a:r>
              <a:rPr lang="en-US" sz="3200" dirty="0" smtClean="0">
                <a:latin typeface="+mn-lt"/>
                <a:cs typeface="+mn-cs"/>
              </a:rPr>
              <a:t>8.5 – 9.5 hours</a:t>
            </a:r>
          </a:p>
          <a:p>
            <a:pPr marL="342900" marR="0" lvl="0" indent="-342900" algn="ctr" defTabSz="914400" rtl="0" eaLnBrk="0" fontAlgn="base" latinLnBrk="0" hangingPunct="0">
              <a:lnSpc>
                <a:spcPct val="100000"/>
              </a:lnSpc>
              <a:spcBef>
                <a:spcPct val="20000"/>
              </a:spcBef>
              <a:spcAft>
                <a:spcPct val="0"/>
              </a:spcAft>
              <a:buClrTx/>
              <a:buSzTx/>
              <a:tabLst/>
              <a:defRPr/>
            </a:pPr>
            <a:endParaRPr lang="en-US" sz="3200" dirty="0" smtClean="0">
              <a:latin typeface="+mn-lt"/>
              <a:cs typeface="+mn-cs"/>
            </a:endParaRPr>
          </a:p>
        </p:txBody>
      </p:sp>
      <p:sp>
        <p:nvSpPr>
          <p:cNvPr id="7" name="Rectangle 6"/>
          <p:cNvSpPr/>
          <p:nvPr/>
        </p:nvSpPr>
        <p:spPr>
          <a:xfrm>
            <a:off x="1524000" y="6488668"/>
            <a:ext cx="6172200" cy="369332"/>
          </a:xfrm>
          <a:prstGeom prst="rect">
            <a:avLst/>
          </a:prstGeom>
        </p:spPr>
        <p:txBody>
          <a:bodyPr wrap="square">
            <a:spAutoFit/>
          </a:bodyPr>
          <a:lstStyle/>
          <a:p>
            <a:pPr algn="ctr" eaLnBrk="1" hangingPunct="1"/>
            <a:r>
              <a:rPr lang="en-US" dirty="0" smtClean="0"/>
              <a:t>(Source: </a:t>
            </a:r>
            <a:r>
              <a:rPr lang="en-US" dirty="0" smtClean="0">
                <a:hlinkClick r:id="rId3"/>
              </a:rPr>
              <a:t>2007 – 2015 YRBS</a:t>
            </a:r>
            <a:r>
              <a:rPr lang="en-US" dirty="0" smtClean="0"/>
              <a:t>)</a:t>
            </a:r>
          </a:p>
        </p:txBody>
      </p:sp>
      <p:sp>
        <p:nvSpPr>
          <p:cNvPr id="9" name="Down Arrow 8"/>
          <p:cNvSpPr/>
          <p:nvPr/>
        </p:nvSpPr>
        <p:spPr>
          <a:xfrm>
            <a:off x="4490581" y="4953000"/>
            <a:ext cx="381000" cy="7620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hart 11"/>
          <p:cNvGraphicFramePr/>
          <p:nvPr/>
        </p:nvGraphicFramePr>
        <p:xfrm>
          <a:off x="4495800" y="2057400"/>
          <a:ext cx="4648200" cy="35306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rot="16200000">
            <a:off x="4229877" y="4957964"/>
            <a:ext cx="890740" cy="369332"/>
          </a:xfrm>
          <a:prstGeom prst="rect">
            <a:avLst/>
          </a:prstGeom>
          <a:noFill/>
        </p:spPr>
        <p:txBody>
          <a:bodyPr wrap="square" rtlCol="0">
            <a:spAutoFit/>
          </a:bodyPr>
          <a:lstStyle/>
          <a:p>
            <a:r>
              <a:rPr lang="en-US" dirty="0" smtClean="0"/>
              <a:t>Ideal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animBg="1"/>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04800" y="381000"/>
            <a:ext cx="8534400" cy="762000"/>
          </a:xfrm>
        </p:spPr>
        <p:txBody>
          <a:bodyPr/>
          <a:lstStyle/>
          <a:p>
            <a:r>
              <a:rPr lang="en-US" u="sng" dirty="0" smtClean="0"/>
              <a:t>Adolescent Sleep Needs (12-25)</a:t>
            </a:r>
            <a:endParaRPr lang="en-US" u="sng" dirty="0"/>
          </a:p>
        </p:txBody>
      </p:sp>
      <p:sp>
        <p:nvSpPr>
          <p:cNvPr id="3" name="Content Placeholder 2"/>
          <p:cNvSpPr>
            <a:spLocks noGrp="1"/>
          </p:cNvSpPr>
          <p:nvPr>
            <p:ph idx="1"/>
          </p:nvPr>
        </p:nvSpPr>
        <p:spPr/>
        <p:txBody>
          <a:bodyPr/>
          <a:lstStyle/>
          <a:p>
            <a:pPr>
              <a:buNone/>
            </a:pPr>
            <a:r>
              <a:rPr lang="en-US" b="1" dirty="0" smtClean="0"/>
              <a:t>          </a:t>
            </a:r>
            <a:endParaRPr lang="en-US" b="1" dirty="0"/>
          </a:p>
        </p:txBody>
      </p:sp>
      <p:sp>
        <p:nvSpPr>
          <p:cNvPr id="4" name="Left-Right Arrow 3"/>
          <p:cNvSpPr/>
          <p:nvPr/>
        </p:nvSpPr>
        <p:spPr>
          <a:xfrm>
            <a:off x="152400" y="4953000"/>
            <a:ext cx="8839200" cy="1905000"/>
          </a:xfrm>
          <a:prstGeom prst="lef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 name="TextBox 9"/>
          <p:cNvSpPr txBox="1"/>
          <p:nvPr/>
        </p:nvSpPr>
        <p:spPr>
          <a:xfrm>
            <a:off x="304800" y="5638800"/>
            <a:ext cx="8305800" cy="584775"/>
          </a:xfrm>
          <a:prstGeom prst="rect">
            <a:avLst/>
          </a:prstGeom>
          <a:noFill/>
        </p:spPr>
        <p:txBody>
          <a:bodyPr wrap="square" rtlCol="0">
            <a:spAutoFit/>
          </a:bodyPr>
          <a:lstStyle/>
          <a:p>
            <a:pPr>
              <a:buNone/>
            </a:pPr>
            <a:r>
              <a:rPr lang="en-US" sz="3200" b="1" dirty="0" smtClean="0"/>
              <a:t>      12        11         10         9          8         7         6           </a:t>
            </a:r>
            <a:endParaRPr lang="en-US" sz="3200" b="1" dirty="0"/>
          </a:p>
        </p:txBody>
      </p:sp>
      <p:sp>
        <p:nvSpPr>
          <p:cNvPr id="16" name="Content Placeholder 2"/>
          <p:cNvSpPr txBox="1">
            <a:spLocks/>
          </p:cNvSpPr>
          <p:nvPr/>
        </p:nvSpPr>
        <p:spPr bwMode="auto">
          <a:xfrm>
            <a:off x="0" y="1427967"/>
            <a:ext cx="9144000" cy="21534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tabLst/>
              <a:defRPr/>
            </a:pPr>
            <a:r>
              <a:rPr lang="en-US" sz="3200" dirty="0" smtClean="0"/>
              <a:t>Percentage of h</a:t>
            </a:r>
            <a:r>
              <a:rPr lang="en-US" sz="3200" dirty="0" smtClean="0">
                <a:latin typeface="+mn-lt"/>
                <a:cs typeface="+mn-cs"/>
              </a:rPr>
              <a:t>igh school students w/ 9 hrs sleep?</a:t>
            </a:r>
          </a:p>
        </p:txBody>
      </p:sp>
      <p:sp>
        <p:nvSpPr>
          <p:cNvPr id="7" name="Rectangle 6"/>
          <p:cNvSpPr/>
          <p:nvPr/>
        </p:nvSpPr>
        <p:spPr>
          <a:xfrm>
            <a:off x="1524000" y="6488668"/>
            <a:ext cx="6172200" cy="369332"/>
          </a:xfrm>
          <a:prstGeom prst="rect">
            <a:avLst/>
          </a:prstGeom>
        </p:spPr>
        <p:txBody>
          <a:bodyPr wrap="square">
            <a:spAutoFit/>
          </a:bodyPr>
          <a:lstStyle/>
          <a:p>
            <a:pPr algn="ctr" eaLnBrk="1" hangingPunct="1"/>
            <a:r>
              <a:rPr lang="en-US" dirty="0" smtClean="0"/>
              <a:t>(Source: </a:t>
            </a:r>
            <a:r>
              <a:rPr lang="en-US" dirty="0" smtClean="0">
                <a:hlinkClick r:id="rId3"/>
              </a:rPr>
              <a:t>2007 – 2015 YRBS</a:t>
            </a:r>
            <a:r>
              <a:rPr lang="en-US" dirty="0" smtClean="0"/>
              <a:t>)</a:t>
            </a:r>
          </a:p>
        </p:txBody>
      </p:sp>
      <p:sp>
        <p:nvSpPr>
          <p:cNvPr id="9" name="Down Arrow 8"/>
          <p:cNvSpPr/>
          <p:nvPr/>
        </p:nvSpPr>
        <p:spPr>
          <a:xfrm>
            <a:off x="4490581" y="4953000"/>
            <a:ext cx="381000" cy="7620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hart 10"/>
          <p:cNvGraphicFramePr/>
          <p:nvPr/>
        </p:nvGraphicFramePr>
        <p:xfrm>
          <a:off x="776614" y="1981201"/>
          <a:ext cx="4094967" cy="2971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nvGraphicFramePr>
        <p:xfrm>
          <a:off x="4871580" y="2057399"/>
          <a:ext cx="4272419" cy="2895601"/>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p:cNvSpPr txBox="1"/>
          <p:nvPr/>
        </p:nvSpPr>
        <p:spPr>
          <a:xfrm rot="16200000">
            <a:off x="4229877" y="4957964"/>
            <a:ext cx="890740" cy="369332"/>
          </a:xfrm>
          <a:prstGeom prst="rect">
            <a:avLst/>
          </a:prstGeom>
          <a:noFill/>
        </p:spPr>
        <p:txBody>
          <a:bodyPr wrap="square" rtlCol="0">
            <a:spAutoFit/>
          </a:bodyPr>
          <a:lstStyle/>
          <a:p>
            <a:r>
              <a:rPr lang="en-US" dirty="0" smtClean="0"/>
              <a:t>Ideal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2"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04800" y="381000"/>
            <a:ext cx="8534400" cy="762000"/>
          </a:xfrm>
        </p:spPr>
        <p:txBody>
          <a:bodyPr/>
          <a:lstStyle/>
          <a:p>
            <a:r>
              <a:rPr lang="en-US" u="sng" dirty="0" smtClean="0"/>
              <a:t>Adolescent Sleep Needs (12-25)</a:t>
            </a:r>
            <a:endParaRPr lang="en-US" u="sng" dirty="0"/>
          </a:p>
        </p:txBody>
      </p:sp>
      <p:sp>
        <p:nvSpPr>
          <p:cNvPr id="3" name="Content Placeholder 2"/>
          <p:cNvSpPr>
            <a:spLocks noGrp="1"/>
          </p:cNvSpPr>
          <p:nvPr>
            <p:ph idx="1"/>
          </p:nvPr>
        </p:nvSpPr>
        <p:spPr/>
        <p:txBody>
          <a:bodyPr/>
          <a:lstStyle/>
          <a:p>
            <a:pPr>
              <a:buNone/>
            </a:pPr>
            <a:r>
              <a:rPr lang="en-US" b="1" dirty="0" smtClean="0"/>
              <a:t>           </a:t>
            </a:r>
            <a:endParaRPr lang="en-US" b="1" dirty="0"/>
          </a:p>
        </p:txBody>
      </p:sp>
      <p:sp>
        <p:nvSpPr>
          <p:cNvPr id="4" name="Left-Right Arrow 3"/>
          <p:cNvSpPr/>
          <p:nvPr/>
        </p:nvSpPr>
        <p:spPr>
          <a:xfrm>
            <a:off x="152400" y="4953000"/>
            <a:ext cx="8839200" cy="1905000"/>
          </a:xfrm>
          <a:prstGeom prst="lef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 name="TextBox 9"/>
          <p:cNvSpPr txBox="1"/>
          <p:nvPr/>
        </p:nvSpPr>
        <p:spPr>
          <a:xfrm>
            <a:off x="304800" y="5638800"/>
            <a:ext cx="8305800" cy="584775"/>
          </a:xfrm>
          <a:prstGeom prst="rect">
            <a:avLst/>
          </a:prstGeom>
          <a:noFill/>
        </p:spPr>
        <p:txBody>
          <a:bodyPr wrap="square" rtlCol="0">
            <a:spAutoFit/>
          </a:bodyPr>
          <a:lstStyle/>
          <a:p>
            <a:pPr>
              <a:buNone/>
            </a:pPr>
            <a:r>
              <a:rPr lang="en-US" sz="3200" b="1" dirty="0" smtClean="0"/>
              <a:t>      12        11         10         9          8         7         6           </a:t>
            </a:r>
            <a:endParaRPr lang="en-US" sz="3200" b="1" dirty="0"/>
          </a:p>
        </p:txBody>
      </p:sp>
      <p:sp>
        <p:nvSpPr>
          <p:cNvPr id="7" name="Rectangle 6"/>
          <p:cNvSpPr/>
          <p:nvPr/>
        </p:nvSpPr>
        <p:spPr>
          <a:xfrm>
            <a:off x="1524000" y="6488668"/>
            <a:ext cx="6172200" cy="369332"/>
          </a:xfrm>
          <a:prstGeom prst="rect">
            <a:avLst/>
          </a:prstGeom>
        </p:spPr>
        <p:txBody>
          <a:bodyPr wrap="square">
            <a:spAutoFit/>
          </a:bodyPr>
          <a:lstStyle/>
          <a:p>
            <a:pPr algn="ctr" eaLnBrk="1" hangingPunct="1"/>
            <a:r>
              <a:rPr lang="en-US" dirty="0" smtClean="0"/>
              <a:t>(Source: </a:t>
            </a:r>
            <a:r>
              <a:rPr lang="en-US" dirty="0" smtClean="0">
                <a:hlinkClick r:id="rId3"/>
              </a:rPr>
              <a:t>2007 – 2015 YRBS</a:t>
            </a:r>
            <a:r>
              <a:rPr lang="en-US" dirty="0" smtClean="0"/>
              <a:t>)</a:t>
            </a:r>
          </a:p>
        </p:txBody>
      </p:sp>
      <p:sp>
        <p:nvSpPr>
          <p:cNvPr id="8" name="Down Arrow 7"/>
          <p:cNvSpPr/>
          <p:nvPr/>
        </p:nvSpPr>
        <p:spPr>
          <a:xfrm>
            <a:off x="7041715" y="4521896"/>
            <a:ext cx="381000" cy="11931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4490581" y="4953000"/>
            <a:ext cx="381000" cy="7620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2718148"/>
            <a:ext cx="9144000" cy="1175706"/>
          </a:xfrm>
          <a:prstGeom prst="rect">
            <a:avLst/>
          </a:prstGeom>
          <a:noFill/>
        </p:spPr>
        <p:txBody>
          <a:bodyPr wrap="square" rtlCol="0">
            <a:spAutoFit/>
          </a:bodyPr>
          <a:lstStyle/>
          <a:p>
            <a:pPr marL="342900" lvl="0" indent="-342900" algn="ctr" eaLnBrk="0" hangingPunct="0">
              <a:spcBef>
                <a:spcPct val="20000"/>
              </a:spcBef>
              <a:defRPr/>
            </a:pPr>
            <a:r>
              <a:rPr lang="en-US" sz="3200" dirty="0" smtClean="0">
                <a:latin typeface="+mn-lt"/>
              </a:rPr>
              <a:t>The average adolescent sleeps </a:t>
            </a:r>
          </a:p>
          <a:p>
            <a:pPr marL="342900" lvl="0" indent="-342900" algn="ctr" eaLnBrk="0" hangingPunct="0">
              <a:spcBef>
                <a:spcPct val="20000"/>
              </a:spcBef>
              <a:defRPr/>
            </a:pPr>
            <a:r>
              <a:rPr lang="en-US" sz="3200" dirty="0" smtClean="0">
                <a:latin typeface="+mn-lt"/>
              </a:rPr>
              <a:t>6.75 hrs on school nights.</a:t>
            </a:r>
          </a:p>
        </p:txBody>
      </p:sp>
      <p:sp>
        <p:nvSpPr>
          <p:cNvPr id="12" name="TextBox 11"/>
          <p:cNvSpPr txBox="1"/>
          <p:nvPr/>
        </p:nvSpPr>
        <p:spPr>
          <a:xfrm rot="16200000">
            <a:off x="4229877" y="4957964"/>
            <a:ext cx="890740" cy="369332"/>
          </a:xfrm>
          <a:prstGeom prst="rect">
            <a:avLst/>
          </a:prstGeom>
          <a:noFill/>
        </p:spPr>
        <p:txBody>
          <a:bodyPr wrap="square" rtlCol="0">
            <a:spAutoFit/>
          </a:bodyPr>
          <a:lstStyle/>
          <a:p>
            <a:r>
              <a:rPr lang="en-US" dirty="0" smtClean="0"/>
              <a:t>Ideal</a:t>
            </a:r>
            <a:endParaRPr lang="en-US" dirty="0"/>
          </a:p>
        </p:txBody>
      </p:sp>
      <p:sp>
        <p:nvSpPr>
          <p:cNvPr id="13" name="TextBox 12"/>
          <p:cNvSpPr txBox="1"/>
          <p:nvPr/>
        </p:nvSpPr>
        <p:spPr>
          <a:xfrm rot="16200000">
            <a:off x="6606169" y="4783121"/>
            <a:ext cx="1240425" cy="369332"/>
          </a:xfrm>
          <a:prstGeom prst="rect">
            <a:avLst/>
          </a:prstGeom>
          <a:noFill/>
        </p:spPr>
        <p:txBody>
          <a:bodyPr wrap="square" rtlCol="0">
            <a:spAutoFit/>
          </a:bodyPr>
          <a:lstStyle/>
          <a:p>
            <a:r>
              <a:rPr lang="en-US" dirty="0" smtClean="0"/>
              <a:t>Obtained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descr="Image result for teen sleeping on couch"/>
          <p:cNvPicPr>
            <a:picLocks noChangeAspect="1" noChangeArrowheads="1"/>
          </p:cNvPicPr>
          <p:nvPr/>
        </p:nvPicPr>
        <p:blipFill>
          <a:blip r:embed="rId3" cstate="screen"/>
          <a:srcRect/>
          <a:stretch>
            <a:fillRect/>
          </a:stretch>
        </p:blipFill>
        <p:spPr bwMode="auto">
          <a:xfrm>
            <a:off x="2903603" y="1242165"/>
            <a:ext cx="3599145" cy="3229627"/>
          </a:xfrm>
          <a:prstGeom prst="ellipse">
            <a:avLst/>
          </a:prstGeom>
          <a:noFill/>
        </p:spPr>
      </p:pic>
      <p:sp>
        <p:nvSpPr>
          <p:cNvPr id="39939" name="Title 1"/>
          <p:cNvSpPr>
            <a:spLocks noGrp="1"/>
          </p:cNvSpPr>
          <p:nvPr>
            <p:ph type="title"/>
          </p:nvPr>
        </p:nvSpPr>
        <p:spPr>
          <a:xfrm>
            <a:off x="609600" y="0"/>
            <a:ext cx="8229600" cy="1066800"/>
          </a:xfrm>
        </p:spPr>
        <p:txBody>
          <a:bodyPr/>
          <a:lstStyle/>
          <a:p>
            <a:pPr eaLnBrk="1" hangingPunct="1"/>
            <a:r>
              <a:rPr lang="en-US" u="sng" dirty="0" smtClean="0"/>
              <a:t>Weekend Catch-Up</a:t>
            </a:r>
          </a:p>
        </p:txBody>
      </p:sp>
      <p:sp>
        <p:nvSpPr>
          <p:cNvPr id="39940" name="Content Placeholder 2"/>
          <p:cNvSpPr>
            <a:spLocks noGrp="1"/>
          </p:cNvSpPr>
          <p:nvPr>
            <p:ph idx="1"/>
          </p:nvPr>
        </p:nvSpPr>
        <p:spPr>
          <a:xfrm>
            <a:off x="0" y="4684734"/>
            <a:ext cx="9144000" cy="2173266"/>
          </a:xfrm>
        </p:spPr>
        <p:txBody>
          <a:bodyPr/>
          <a:lstStyle/>
          <a:p>
            <a:pPr algn="ctr" eaLnBrk="1" hangingPunct="1">
              <a:buNone/>
            </a:pPr>
            <a:r>
              <a:rPr lang="en-US" dirty="0" smtClean="0"/>
              <a:t>	</a:t>
            </a:r>
            <a:r>
              <a:rPr lang="en-US" b="1" i="1" dirty="0" smtClean="0"/>
              <a:t>Sleeping more than two hours extra on weekends produces a ‘jet lag’ effect – </a:t>
            </a:r>
          </a:p>
          <a:p>
            <a:pPr algn="ctr" eaLnBrk="1" hangingPunct="1">
              <a:buNone/>
            </a:pPr>
            <a:r>
              <a:rPr lang="en-US" b="1" i="1" dirty="0" smtClean="0"/>
              <a:t>“similar to flying to China and back every weekend”</a:t>
            </a:r>
          </a:p>
          <a:p>
            <a:pPr algn="ctr" eaLnBrk="1" hangingPunct="1">
              <a:buNone/>
            </a:pPr>
            <a:r>
              <a:rPr lang="en-US" sz="2000" dirty="0" smtClean="0"/>
              <a:t>(Bergin and Bergin, 2009)</a:t>
            </a:r>
          </a:p>
          <a:p>
            <a:pPr eaLnBrk="1" hangingPunct="1">
              <a:buNone/>
            </a:pPr>
            <a:endParaRPr lang="en-US" sz="2000" dirty="0" smtClean="0"/>
          </a:p>
          <a:p>
            <a:pPr eaLnBrk="1" hangingPunct="1">
              <a:buFont typeface="Arial" charset="0"/>
              <a:buNone/>
            </a:pPr>
            <a:endParaRPr lang="en-US" sz="2000" dirty="0" smtClean="0"/>
          </a:p>
        </p:txBody>
      </p:sp>
      <p:sp>
        <p:nvSpPr>
          <p:cNvPr id="5" name="&quot;No&quot; Symbol 4"/>
          <p:cNvSpPr/>
          <p:nvPr/>
        </p:nvSpPr>
        <p:spPr>
          <a:xfrm>
            <a:off x="2903602" y="1242165"/>
            <a:ext cx="3599145" cy="3229627"/>
          </a:xfrm>
          <a:prstGeom prst="noSmoking">
            <a:avLst>
              <a:gd name="adj" fmla="val 791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04800" y="0"/>
            <a:ext cx="8534400" cy="990600"/>
          </a:xfrm>
        </p:spPr>
        <p:txBody>
          <a:bodyPr/>
          <a:lstStyle/>
          <a:p>
            <a:r>
              <a:rPr lang="en-US" u="sng" dirty="0" smtClean="0"/>
              <a:t>Reporting flaw:</a:t>
            </a:r>
            <a:endParaRPr lang="en-US" u="sng" dirty="0"/>
          </a:p>
        </p:txBody>
      </p:sp>
      <p:sp>
        <p:nvSpPr>
          <p:cNvPr id="3" name="Content Placeholder 2"/>
          <p:cNvSpPr>
            <a:spLocks noGrp="1"/>
          </p:cNvSpPr>
          <p:nvPr>
            <p:ph idx="1"/>
          </p:nvPr>
        </p:nvSpPr>
        <p:spPr/>
        <p:txBody>
          <a:bodyPr/>
          <a:lstStyle/>
          <a:p>
            <a:pPr>
              <a:buNone/>
            </a:pPr>
            <a:r>
              <a:rPr lang="en-US" b="1" dirty="0" smtClean="0"/>
              <a:t>           </a:t>
            </a:r>
            <a:endParaRPr lang="en-US" b="1" dirty="0"/>
          </a:p>
        </p:txBody>
      </p:sp>
      <p:sp>
        <p:nvSpPr>
          <p:cNvPr id="4" name="Left-Right Arrow 3"/>
          <p:cNvSpPr/>
          <p:nvPr/>
        </p:nvSpPr>
        <p:spPr>
          <a:xfrm>
            <a:off x="152400" y="4953000"/>
            <a:ext cx="8839200" cy="1905000"/>
          </a:xfrm>
          <a:prstGeom prst="lef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6" name="Content Placeholder 2"/>
          <p:cNvSpPr txBox="1">
            <a:spLocks/>
          </p:cNvSpPr>
          <p:nvPr/>
        </p:nvSpPr>
        <p:spPr bwMode="auto">
          <a:xfrm>
            <a:off x="152400" y="1219200"/>
            <a:ext cx="88392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tabLst/>
              <a:defRPr/>
            </a:pPr>
            <a:r>
              <a:rPr lang="en-US" sz="3200" dirty="0" smtClean="0">
                <a:latin typeface="+mn-lt"/>
                <a:cs typeface="+mn-cs"/>
              </a:rPr>
              <a:t>Average sleep needed for adolescents: 9 hours</a:t>
            </a:r>
          </a:p>
          <a:p>
            <a:pPr marL="342900" marR="0" lvl="0" indent="-342900" algn="ctr" defTabSz="914400" rtl="0" eaLnBrk="0" fontAlgn="base" latinLnBrk="0" hangingPunct="0">
              <a:lnSpc>
                <a:spcPct val="100000"/>
              </a:lnSpc>
              <a:spcBef>
                <a:spcPct val="20000"/>
              </a:spcBef>
              <a:spcAft>
                <a:spcPct val="0"/>
              </a:spcAft>
              <a:buClrTx/>
              <a:buSzTx/>
              <a:tabLst/>
              <a:defRPr/>
            </a:pPr>
            <a:endParaRPr lang="en-US" sz="3200" dirty="0" smtClean="0">
              <a:latin typeface="+mn-lt"/>
              <a:cs typeface="+mn-cs"/>
            </a:endParaRPr>
          </a:p>
        </p:txBody>
      </p:sp>
      <p:sp>
        <p:nvSpPr>
          <p:cNvPr id="8" name="Down Arrow 7"/>
          <p:cNvSpPr/>
          <p:nvPr/>
        </p:nvSpPr>
        <p:spPr>
          <a:xfrm>
            <a:off x="5473874" y="4334005"/>
            <a:ext cx="555321" cy="1380995"/>
          </a:xfrm>
          <a:prstGeom prst="downArrow">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4478055" y="4953000"/>
            <a:ext cx="381000" cy="7620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2192055"/>
            <a:ext cx="9144000" cy="584775"/>
          </a:xfrm>
          <a:prstGeom prst="rect">
            <a:avLst/>
          </a:prstGeom>
          <a:noFill/>
        </p:spPr>
        <p:txBody>
          <a:bodyPr wrap="square" rtlCol="0">
            <a:spAutoFit/>
          </a:bodyPr>
          <a:lstStyle/>
          <a:p>
            <a:pPr marL="342900" lvl="0" indent="-342900" algn="ctr" eaLnBrk="0" hangingPunct="0">
              <a:spcBef>
                <a:spcPct val="20000"/>
              </a:spcBef>
              <a:defRPr/>
            </a:pPr>
            <a:r>
              <a:rPr lang="en-US" sz="3200" b="1" i="1" dirty="0" smtClean="0">
                <a:latin typeface="+mn-lt"/>
              </a:rPr>
              <a:t>Most public reports</a:t>
            </a:r>
            <a:r>
              <a:rPr lang="en-US" sz="3200" b="1" i="1" dirty="0" smtClean="0"/>
              <a:t> focus on 8 hours of sleep</a:t>
            </a:r>
            <a:endParaRPr lang="en-US" sz="3200" b="1" i="1" dirty="0" smtClean="0">
              <a:latin typeface="+mn-lt"/>
            </a:endParaRPr>
          </a:p>
        </p:txBody>
      </p:sp>
      <p:sp>
        <p:nvSpPr>
          <p:cNvPr id="12" name="TextBox 11"/>
          <p:cNvSpPr txBox="1"/>
          <p:nvPr/>
        </p:nvSpPr>
        <p:spPr>
          <a:xfrm>
            <a:off x="304800" y="5638800"/>
            <a:ext cx="8305800" cy="584775"/>
          </a:xfrm>
          <a:prstGeom prst="rect">
            <a:avLst/>
          </a:prstGeom>
          <a:noFill/>
        </p:spPr>
        <p:txBody>
          <a:bodyPr wrap="square" rtlCol="0">
            <a:spAutoFit/>
          </a:bodyPr>
          <a:lstStyle/>
          <a:p>
            <a:pPr>
              <a:buNone/>
            </a:pPr>
            <a:r>
              <a:rPr lang="en-US" sz="3200" b="1" dirty="0" smtClean="0"/>
              <a:t>      12        11         10         9          8         7         6           </a:t>
            </a:r>
            <a:endParaRPr lang="en-US" sz="3200" b="1" dirty="0"/>
          </a:p>
        </p:txBody>
      </p:sp>
      <p:sp>
        <p:nvSpPr>
          <p:cNvPr id="65538" name="AutoShape 2" descr="Centers for Disease Control and Prevention. CDC twenty four seven. Saving Lives, Protecting Peop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40" name="AutoShape 4" descr="Centers for Disease Control and Prevention. CDC twenty four seven. Saving Lives, Protecting Peop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rot="16200000">
            <a:off x="4229877" y="4957964"/>
            <a:ext cx="890740" cy="369332"/>
          </a:xfrm>
          <a:prstGeom prst="rect">
            <a:avLst/>
          </a:prstGeom>
          <a:noFill/>
        </p:spPr>
        <p:txBody>
          <a:bodyPr wrap="square" rtlCol="0">
            <a:spAutoFit/>
          </a:bodyPr>
          <a:lstStyle/>
          <a:p>
            <a:r>
              <a:rPr lang="en-US" dirty="0" smtClean="0"/>
              <a:t>Ideal</a:t>
            </a:r>
            <a:endParaRPr lang="en-US" dirty="0"/>
          </a:p>
        </p:txBody>
      </p:sp>
      <p:sp>
        <p:nvSpPr>
          <p:cNvPr id="14" name="TextBox 13"/>
          <p:cNvSpPr txBox="1"/>
          <p:nvPr/>
        </p:nvSpPr>
        <p:spPr>
          <a:xfrm rot="16200000">
            <a:off x="5225788" y="4713358"/>
            <a:ext cx="1051493" cy="369332"/>
          </a:xfrm>
          <a:prstGeom prst="rect">
            <a:avLst/>
          </a:prstGeom>
          <a:noFill/>
        </p:spPr>
        <p:txBody>
          <a:bodyPr wrap="square" rtlCol="0">
            <a:spAutoFit/>
          </a:bodyPr>
          <a:lstStyle/>
          <a:p>
            <a:r>
              <a:rPr lang="en-US" dirty="0" smtClean="0"/>
              <a:t>Statistics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
            <a:ext cx="8229600" cy="1402914"/>
          </a:xfrm>
        </p:spPr>
        <p:txBody>
          <a:bodyPr>
            <a:normAutofit/>
          </a:bodyPr>
          <a:lstStyle/>
          <a:p>
            <a:r>
              <a:rPr lang="en-US" dirty="0" smtClean="0"/>
              <a:t>Racial Differences in Teen Sleep:</a:t>
            </a:r>
            <a:br>
              <a:rPr lang="en-US" dirty="0" smtClean="0"/>
            </a:br>
            <a:r>
              <a:rPr lang="en-US" sz="2700" dirty="0" smtClean="0"/>
              <a:t>(Sources: 2013-2016 YRBS and Minnesota SSR)</a:t>
            </a:r>
            <a:endParaRPr lang="en-US" sz="2700" dirty="0"/>
          </a:p>
        </p:txBody>
      </p:sp>
      <p:graphicFrame>
        <p:nvGraphicFramePr>
          <p:cNvPr id="7" name="Content Placeholder 6"/>
          <p:cNvGraphicFramePr>
            <a:graphicFrameLocks noGrp="1"/>
          </p:cNvGraphicFramePr>
          <p:nvPr>
            <p:ph idx="1"/>
          </p:nvPr>
        </p:nvGraphicFramePr>
        <p:xfrm>
          <a:off x="457199" y="1561578"/>
          <a:ext cx="8229600" cy="5044933"/>
        </p:xfrm>
        <a:graphic>
          <a:graphicData uri="http://schemas.openxmlformats.org/drawingml/2006/table">
            <a:tbl>
              <a:tblPr firstRow="1" bandRow="1">
                <a:tableStyleId>{5940675A-B579-460E-94D1-54222C63F5DA}</a:tableStyleId>
              </a:tblPr>
              <a:tblGrid>
                <a:gridCol w="4064697"/>
                <a:gridCol w="2179529"/>
                <a:gridCol w="1985374"/>
              </a:tblGrid>
              <a:tr h="967173">
                <a:tc gridSpan="3">
                  <a:txBody>
                    <a:bodyPr/>
                    <a:lstStyle/>
                    <a:p>
                      <a:pPr algn="ctr"/>
                      <a:r>
                        <a:rPr lang="en-US" sz="3200" b="1" dirty="0" smtClean="0"/>
                        <a:t>High</a:t>
                      </a:r>
                      <a:r>
                        <a:rPr lang="en-US" sz="3200" b="1" baseline="0" dirty="0" smtClean="0"/>
                        <a:t> school students who obtain 8 or more hours of sleep on school nights.</a:t>
                      </a:r>
                      <a:endParaRPr lang="en-US" sz="3200" b="1" dirty="0"/>
                    </a:p>
                  </a:txBody>
                  <a:tcPr/>
                </a:tc>
                <a:tc hMerge="1">
                  <a:txBody>
                    <a:bodyPr/>
                    <a:lstStyle/>
                    <a:p>
                      <a:endParaRPr lang="en-US" dirty="0"/>
                    </a:p>
                  </a:txBody>
                  <a:tcPr/>
                </a:tc>
                <a:tc hMerge="1">
                  <a:txBody>
                    <a:bodyPr/>
                    <a:lstStyle/>
                    <a:p>
                      <a:endParaRPr lang="en-US" dirty="0"/>
                    </a:p>
                  </a:txBody>
                  <a:tcPr/>
                </a:tc>
              </a:tr>
              <a:tr h="560346">
                <a:tc>
                  <a:txBody>
                    <a:bodyPr/>
                    <a:lstStyle/>
                    <a:p>
                      <a:endParaRPr lang="en-US" sz="2400" dirty="0"/>
                    </a:p>
                  </a:txBody>
                  <a:tcPr/>
                </a:tc>
                <a:tc>
                  <a:txBody>
                    <a:bodyPr/>
                    <a:lstStyle/>
                    <a:p>
                      <a:pPr algn="ctr"/>
                      <a:r>
                        <a:rPr lang="en-US" sz="2400" b="1" dirty="0" smtClean="0"/>
                        <a:t>White</a:t>
                      </a:r>
                      <a:endParaRPr lang="en-US" sz="2400" b="1" dirty="0"/>
                    </a:p>
                  </a:txBody>
                  <a:tcPr>
                    <a:solidFill>
                      <a:schemeClr val="accent3">
                        <a:lumMod val="40000"/>
                        <a:lumOff val="60000"/>
                      </a:schemeClr>
                    </a:solidFill>
                  </a:tcPr>
                </a:tc>
                <a:tc>
                  <a:txBody>
                    <a:bodyPr/>
                    <a:lstStyle/>
                    <a:p>
                      <a:pPr algn="ctr"/>
                      <a:r>
                        <a:rPr lang="en-US" sz="2400" b="1" dirty="0" smtClean="0"/>
                        <a:t>Black</a:t>
                      </a:r>
                      <a:endParaRPr lang="en-US" sz="2400" b="1" dirty="0"/>
                    </a:p>
                  </a:txBody>
                  <a:tcPr>
                    <a:solidFill>
                      <a:schemeClr val="accent4">
                        <a:lumMod val="40000"/>
                        <a:lumOff val="60000"/>
                      </a:schemeClr>
                    </a:solidFill>
                  </a:tcPr>
                </a:tc>
              </a:tr>
              <a:tr h="560346">
                <a:tc>
                  <a:txBody>
                    <a:bodyPr/>
                    <a:lstStyle/>
                    <a:p>
                      <a:r>
                        <a:rPr lang="en-US" sz="2400" dirty="0" smtClean="0"/>
                        <a:t>Illinois </a:t>
                      </a:r>
                      <a:endParaRPr lang="en-US" sz="2400" dirty="0"/>
                    </a:p>
                  </a:txBody>
                  <a:tcPr/>
                </a:tc>
                <a:tc>
                  <a:txBody>
                    <a:bodyPr/>
                    <a:lstStyle/>
                    <a:p>
                      <a:pPr algn="ctr"/>
                      <a:r>
                        <a:rPr lang="en-US" sz="2400" dirty="0" smtClean="0"/>
                        <a:t>25.7%</a:t>
                      </a:r>
                      <a:endParaRPr lang="en-US" sz="2400" dirty="0"/>
                    </a:p>
                  </a:txBody>
                  <a:tcPr>
                    <a:solidFill>
                      <a:schemeClr val="accent3">
                        <a:lumMod val="20000"/>
                        <a:lumOff val="80000"/>
                      </a:schemeClr>
                    </a:solidFill>
                  </a:tcPr>
                </a:tc>
                <a:tc>
                  <a:txBody>
                    <a:bodyPr/>
                    <a:lstStyle/>
                    <a:p>
                      <a:pPr algn="ctr"/>
                      <a:r>
                        <a:rPr lang="en-US" sz="2400" dirty="0" smtClean="0"/>
                        <a:t>18.4%</a:t>
                      </a:r>
                      <a:endParaRPr lang="en-US" sz="2400" dirty="0"/>
                    </a:p>
                  </a:txBody>
                  <a:tcPr>
                    <a:solidFill>
                      <a:schemeClr val="accent4">
                        <a:lumMod val="20000"/>
                        <a:lumOff val="80000"/>
                      </a:schemeClr>
                    </a:solidFill>
                  </a:tcPr>
                </a:tc>
              </a:tr>
              <a:tr h="560346">
                <a:tc>
                  <a:txBody>
                    <a:bodyPr/>
                    <a:lstStyle/>
                    <a:p>
                      <a:r>
                        <a:rPr lang="en-US" sz="2400" dirty="0" smtClean="0"/>
                        <a:t>Indiana</a:t>
                      </a:r>
                      <a:endParaRPr lang="en-US" sz="2400" dirty="0"/>
                    </a:p>
                  </a:txBody>
                  <a:tcPr/>
                </a:tc>
                <a:tc>
                  <a:txBody>
                    <a:bodyPr/>
                    <a:lstStyle/>
                    <a:p>
                      <a:pPr algn="ctr"/>
                      <a:r>
                        <a:rPr lang="en-US" sz="2400" dirty="0" smtClean="0"/>
                        <a:t>22.6%</a:t>
                      </a:r>
                      <a:endParaRPr lang="en-US" sz="2400" dirty="0"/>
                    </a:p>
                  </a:txBody>
                  <a:tcPr>
                    <a:solidFill>
                      <a:schemeClr val="accent3">
                        <a:lumMod val="20000"/>
                        <a:lumOff val="80000"/>
                      </a:schemeClr>
                    </a:solidFill>
                  </a:tcPr>
                </a:tc>
                <a:tc>
                  <a:txBody>
                    <a:bodyPr/>
                    <a:lstStyle/>
                    <a:p>
                      <a:pPr algn="ctr"/>
                      <a:r>
                        <a:rPr lang="en-US" sz="2400" dirty="0" smtClean="0"/>
                        <a:t>17.4%</a:t>
                      </a:r>
                      <a:endParaRPr lang="en-US" sz="2400" dirty="0"/>
                    </a:p>
                  </a:txBody>
                  <a:tcPr>
                    <a:solidFill>
                      <a:schemeClr val="accent4">
                        <a:lumMod val="20000"/>
                        <a:lumOff val="80000"/>
                      </a:schemeClr>
                    </a:solidFill>
                  </a:tcPr>
                </a:tc>
              </a:tr>
              <a:tr h="560346">
                <a:tc>
                  <a:txBody>
                    <a:bodyPr/>
                    <a:lstStyle/>
                    <a:p>
                      <a:r>
                        <a:rPr lang="en-US" sz="2400" dirty="0" smtClean="0"/>
                        <a:t>Michigan</a:t>
                      </a:r>
                      <a:endParaRPr lang="en-US" sz="2400" dirty="0"/>
                    </a:p>
                  </a:txBody>
                  <a:tcPr/>
                </a:tc>
                <a:tc>
                  <a:txBody>
                    <a:bodyPr/>
                    <a:lstStyle/>
                    <a:p>
                      <a:pPr algn="ctr"/>
                      <a:r>
                        <a:rPr lang="en-US" sz="2400" dirty="0" smtClean="0"/>
                        <a:t>21.8%</a:t>
                      </a:r>
                      <a:endParaRPr lang="en-US" sz="2400" dirty="0"/>
                    </a:p>
                  </a:txBody>
                  <a:tcPr>
                    <a:solidFill>
                      <a:schemeClr val="accent3">
                        <a:lumMod val="20000"/>
                        <a:lumOff val="80000"/>
                      </a:schemeClr>
                    </a:solidFill>
                  </a:tcPr>
                </a:tc>
                <a:tc>
                  <a:txBody>
                    <a:bodyPr/>
                    <a:lstStyle/>
                    <a:p>
                      <a:pPr algn="ctr"/>
                      <a:r>
                        <a:rPr lang="en-US" sz="2400" dirty="0" smtClean="0"/>
                        <a:t>15.2%</a:t>
                      </a:r>
                      <a:endParaRPr lang="en-US" sz="2400" dirty="0"/>
                    </a:p>
                  </a:txBody>
                  <a:tcPr>
                    <a:solidFill>
                      <a:schemeClr val="accent4">
                        <a:lumMod val="20000"/>
                        <a:lumOff val="80000"/>
                      </a:schemeClr>
                    </a:solidFill>
                  </a:tcPr>
                </a:tc>
              </a:tr>
              <a:tr h="616057">
                <a:tc>
                  <a:txBody>
                    <a:bodyPr/>
                    <a:lstStyle/>
                    <a:p>
                      <a:r>
                        <a:rPr lang="en-US" sz="2400" dirty="0" smtClean="0"/>
                        <a:t>Minnesota (11</a:t>
                      </a:r>
                      <a:r>
                        <a:rPr lang="en-US" sz="2400" baseline="30000" dirty="0" smtClean="0"/>
                        <a:t>th</a:t>
                      </a:r>
                      <a:r>
                        <a:rPr lang="en-US" sz="2400" dirty="0" smtClean="0"/>
                        <a:t> graders)</a:t>
                      </a:r>
                      <a:endParaRPr lang="en-US" sz="2400" dirty="0"/>
                    </a:p>
                  </a:txBody>
                  <a:tcPr/>
                </a:tc>
                <a:tc>
                  <a:txBody>
                    <a:bodyPr/>
                    <a:lstStyle/>
                    <a:p>
                      <a:pPr algn="ctr"/>
                      <a:r>
                        <a:rPr lang="en-US" sz="2400" dirty="0" smtClean="0"/>
                        <a:t>24%</a:t>
                      </a:r>
                      <a:endParaRPr lang="en-US" sz="2400" dirty="0"/>
                    </a:p>
                  </a:txBody>
                  <a:tcPr>
                    <a:solidFill>
                      <a:schemeClr val="accent3">
                        <a:lumMod val="20000"/>
                        <a:lumOff val="80000"/>
                      </a:schemeClr>
                    </a:solidFill>
                  </a:tcPr>
                </a:tc>
                <a:tc>
                  <a:txBody>
                    <a:bodyPr/>
                    <a:lstStyle/>
                    <a:p>
                      <a:pPr algn="ctr"/>
                      <a:r>
                        <a:rPr lang="en-US" sz="2400" dirty="0" smtClean="0"/>
                        <a:t>21%</a:t>
                      </a:r>
                      <a:endParaRPr lang="en-US" sz="2400" dirty="0"/>
                    </a:p>
                  </a:txBody>
                  <a:tcPr>
                    <a:solidFill>
                      <a:schemeClr val="accent4">
                        <a:lumMod val="20000"/>
                        <a:lumOff val="80000"/>
                      </a:schemeClr>
                    </a:solidFill>
                  </a:tcPr>
                </a:tc>
              </a:tr>
              <a:tr h="560346">
                <a:tc>
                  <a:txBody>
                    <a:bodyPr/>
                    <a:lstStyle/>
                    <a:p>
                      <a:r>
                        <a:rPr lang="en-US" sz="2400" dirty="0" smtClean="0"/>
                        <a:t>Ohio</a:t>
                      </a:r>
                      <a:endParaRPr lang="en-US" sz="2400" dirty="0"/>
                    </a:p>
                  </a:txBody>
                  <a:tcPr/>
                </a:tc>
                <a:tc>
                  <a:txBody>
                    <a:bodyPr/>
                    <a:lstStyle/>
                    <a:p>
                      <a:pPr algn="ctr"/>
                      <a:r>
                        <a:rPr lang="en-US" sz="2400" dirty="0" smtClean="0"/>
                        <a:t>26.9%</a:t>
                      </a:r>
                      <a:endParaRPr lang="en-US" sz="2400" dirty="0"/>
                    </a:p>
                  </a:txBody>
                  <a:tcPr>
                    <a:solidFill>
                      <a:schemeClr val="accent3">
                        <a:lumMod val="20000"/>
                        <a:lumOff val="80000"/>
                      </a:schemeClr>
                    </a:solidFill>
                  </a:tcPr>
                </a:tc>
                <a:tc>
                  <a:txBody>
                    <a:bodyPr/>
                    <a:lstStyle/>
                    <a:p>
                      <a:pPr algn="ctr"/>
                      <a:r>
                        <a:rPr lang="en-US" sz="2400" dirty="0" smtClean="0"/>
                        <a:t>22.9%</a:t>
                      </a:r>
                      <a:endParaRPr lang="en-US" sz="2400" dirty="0"/>
                    </a:p>
                  </a:txBody>
                  <a:tcPr>
                    <a:solidFill>
                      <a:schemeClr val="accent4">
                        <a:lumMod val="20000"/>
                        <a:lumOff val="80000"/>
                      </a:schemeClr>
                    </a:solidFill>
                  </a:tcPr>
                </a:tc>
              </a:tr>
              <a:tr h="560346">
                <a:tc>
                  <a:txBody>
                    <a:bodyPr/>
                    <a:lstStyle/>
                    <a:p>
                      <a:r>
                        <a:rPr lang="en-US" sz="2400" dirty="0" smtClean="0"/>
                        <a:t>Wisconsin</a:t>
                      </a:r>
                      <a:endParaRPr lang="en-US" sz="2400" dirty="0"/>
                    </a:p>
                  </a:txBody>
                  <a:tcPr/>
                </a:tc>
                <a:tc>
                  <a:txBody>
                    <a:bodyPr/>
                    <a:lstStyle/>
                    <a:p>
                      <a:pPr algn="ctr"/>
                      <a:r>
                        <a:rPr lang="en-US" sz="2400" dirty="0" smtClean="0"/>
                        <a:t>36.6%</a:t>
                      </a:r>
                      <a:endParaRPr lang="en-US" sz="2400" dirty="0"/>
                    </a:p>
                  </a:txBody>
                  <a:tcPr>
                    <a:solidFill>
                      <a:schemeClr val="accent3">
                        <a:lumMod val="20000"/>
                        <a:lumOff val="80000"/>
                      </a:schemeClr>
                    </a:solidFill>
                  </a:tcPr>
                </a:tc>
                <a:tc>
                  <a:txBody>
                    <a:bodyPr/>
                    <a:lstStyle/>
                    <a:p>
                      <a:pPr algn="ctr"/>
                      <a:r>
                        <a:rPr lang="en-US" sz="2400" dirty="0" smtClean="0"/>
                        <a:t>29.1%</a:t>
                      </a:r>
                      <a:endParaRPr lang="en-US" sz="2400" dirty="0"/>
                    </a:p>
                  </a:txBody>
                  <a:tcPr>
                    <a:solidFill>
                      <a:schemeClr val="accent4">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
            <a:ext cx="8229600" cy="1402914"/>
          </a:xfrm>
        </p:spPr>
        <p:txBody>
          <a:bodyPr>
            <a:normAutofit/>
          </a:bodyPr>
          <a:lstStyle/>
          <a:p>
            <a:r>
              <a:rPr lang="en-US" dirty="0" smtClean="0"/>
              <a:t>Gender Differences in Teen Sleep:</a:t>
            </a:r>
            <a:br>
              <a:rPr lang="en-US" dirty="0" smtClean="0"/>
            </a:br>
            <a:r>
              <a:rPr lang="en-US" sz="2700" dirty="0" smtClean="0"/>
              <a:t>(Sources: 2013 – 2016 YRBS and Minnesota SSR)</a:t>
            </a:r>
            <a:endParaRPr lang="en-US" sz="2700" dirty="0"/>
          </a:p>
        </p:txBody>
      </p:sp>
      <p:graphicFrame>
        <p:nvGraphicFramePr>
          <p:cNvPr id="7" name="Content Placeholder 6"/>
          <p:cNvGraphicFramePr>
            <a:graphicFrameLocks noGrp="1"/>
          </p:cNvGraphicFramePr>
          <p:nvPr>
            <p:ph idx="1"/>
          </p:nvPr>
        </p:nvGraphicFramePr>
        <p:xfrm>
          <a:off x="457199" y="1561578"/>
          <a:ext cx="8229600" cy="5044933"/>
        </p:xfrm>
        <a:graphic>
          <a:graphicData uri="http://schemas.openxmlformats.org/drawingml/2006/table">
            <a:tbl>
              <a:tblPr firstRow="1" bandRow="1">
                <a:tableStyleId>{5940675A-B579-460E-94D1-54222C63F5DA}</a:tableStyleId>
              </a:tblPr>
              <a:tblGrid>
                <a:gridCol w="4064697"/>
                <a:gridCol w="2179529"/>
                <a:gridCol w="1985374"/>
              </a:tblGrid>
              <a:tr h="967173">
                <a:tc gridSpan="3">
                  <a:txBody>
                    <a:bodyPr/>
                    <a:lstStyle/>
                    <a:p>
                      <a:pPr algn="ctr"/>
                      <a:r>
                        <a:rPr lang="en-US" sz="3200" b="1" dirty="0" smtClean="0"/>
                        <a:t>High</a:t>
                      </a:r>
                      <a:r>
                        <a:rPr lang="en-US" sz="3200" b="1" baseline="0" dirty="0" smtClean="0"/>
                        <a:t> school students who obtain 8 or more hours of sleep on school nights.</a:t>
                      </a:r>
                      <a:endParaRPr lang="en-US" sz="3200" b="1" dirty="0"/>
                    </a:p>
                  </a:txBody>
                  <a:tcPr/>
                </a:tc>
                <a:tc hMerge="1">
                  <a:txBody>
                    <a:bodyPr/>
                    <a:lstStyle/>
                    <a:p>
                      <a:endParaRPr lang="en-US" dirty="0"/>
                    </a:p>
                  </a:txBody>
                  <a:tcPr/>
                </a:tc>
                <a:tc hMerge="1">
                  <a:txBody>
                    <a:bodyPr/>
                    <a:lstStyle/>
                    <a:p>
                      <a:endParaRPr lang="en-US" dirty="0"/>
                    </a:p>
                  </a:txBody>
                  <a:tcPr/>
                </a:tc>
              </a:tr>
              <a:tr h="560346">
                <a:tc>
                  <a:txBody>
                    <a:bodyPr/>
                    <a:lstStyle/>
                    <a:p>
                      <a:endParaRPr lang="en-US" sz="2400" dirty="0"/>
                    </a:p>
                  </a:txBody>
                  <a:tcPr/>
                </a:tc>
                <a:tc>
                  <a:txBody>
                    <a:bodyPr/>
                    <a:lstStyle/>
                    <a:p>
                      <a:pPr algn="ctr"/>
                      <a:r>
                        <a:rPr lang="en-US" sz="2400" b="1" dirty="0" smtClean="0"/>
                        <a:t>Male</a:t>
                      </a:r>
                      <a:endParaRPr lang="en-US" sz="2400" b="1" dirty="0"/>
                    </a:p>
                  </a:txBody>
                  <a:tcPr>
                    <a:solidFill>
                      <a:schemeClr val="accent1">
                        <a:lumMod val="40000"/>
                        <a:lumOff val="60000"/>
                      </a:schemeClr>
                    </a:solidFill>
                  </a:tcPr>
                </a:tc>
                <a:tc>
                  <a:txBody>
                    <a:bodyPr/>
                    <a:lstStyle/>
                    <a:p>
                      <a:pPr algn="ctr"/>
                      <a:r>
                        <a:rPr lang="en-US" sz="2400" b="1" dirty="0" smtClean="0"/>
                        <a:t>Female</a:t>
                      </a:r>
                      <a:endParaRPr lang="en-US" sz="2400" b="1" dirty="0"/>
                    </a:p>
                  </a:txBody>
                  <a:tcPr>
                    <a:solidFill>
                      <a:schemeClr val="accent2">
                        <a:lumMod val="40000"/>
                        <a:lumOff val="60000"/>
                      </a:schemeClr>
                    </a:solidFill>
                  </a:tcPr>
                </a:tc>
              </a:tr>
              <a:tr h="560346">
                <a:tc>
                  <a:txBody>
                    <a:bodyPr/>
                    <a:lstStyle/>
                    <a:p>
                      <a:r>
                        <a:rPr lang="en-US" sz="2400" dirty="0" smtClean="0"/>
                        <a:t>Illinois </a:t>
                      </a:r>
                      <a:endParaRPr lang="en-US" sz="2400" dirty="0"/>
                    </a:p>
                  </a:txBody>
                  <a:tcPr/>
                </a:tc>
                <a:tc>
                  <a:txBody>
                    <a:bodyPr/>
                    <a:lstStyle/>
                    <a:p>
                      <a:pPr algn="ctr"/>
                      <a:r>
                        <a:rPr lang="en-US" sz="2400" dirty="0" smtClean="0"/>
                        <a:t>25.4%</a:t>
                      </a:r>
                      <a:endParaRPr lang="en-US" sz="2400" dirty="0"/>
                    </a:p>
                  </a:txBody>
                  <a:tcPr>
                    <a:solidFill>
                      <a:schemeClr val="accent1">
                        <a:lumMod val="20000"/>
                        <a:lumOff val="80000"/>
                      </a:schemeClr>
                    </a:solidFill>
                  </a:tcPr>
                </a:tc>
                <a:tc>
                  <a:txBody>
                    <a:bodyPr/>
                    <a:lstStyle/>
                    <a:p>
                      <a:pPr algn="ctr"/>
                      <a:r>
                        <a:rPr lang="en-US" sz="2400" dirty="0" smtClean="0"/>
                        <a:t>21.6%</a:t>
                      </a:r>
                      <a:endParaRPr lang="en-US" sz="2400" dirty="0"/>
                    </a:p>
                  </a:txBody>
                  <a:tcPr>
                    <a:solidFill>
                      <a:schemeClr val="accent2">
                        <a:lumMod val="20000"/>
                        <a:lumOff val="80000"/>
                      </a:schemeClr>
                    </a:solidFill>
                  </a:tcPr>
                </a:tc>
              </a:tr>
              <a:tr h="560346">
                <a:tc>
                  <a:txBody>
                    <a:bodyPr/>
                    <a:lstStyle/>
                    <a:p>
                      <a:r>
                        <a:rPr lang="en-US" sz="2400" dirty="0" smtClean="0"/>
                        <a:t>Indiana</a:t>
                      </a:r>
                      <a:endParaRPr lang="en-US" sz="2400" dirty="0"/>
                    </a:p>
                  </a:txBody>
                  <a:tcPr/>
                </a:tc>
                <a:tc>
                  <a:txBody>
                    <a:bodyPr/>
                    <a:lstStyle/>
                    <a:p>
                      <a:pPr algn="ctr"/>
                      <a:r>
                        <a:rPr lang="en-US" sz="2400" dirty="0" smtClean="0"/>
                        <a:t>23.5%</a:t>
                      </a:r>
                      <a:endParaRPr lang="en-US" sz="2400" dirty="0"/>
                    </a:p>
                  </a:txBody>
                  <a:tcPr>
                    <a:solidFill>
                      <a:schemeClr val="accent1">
                        <a:lumMod val="20000"/>
                        <a:lumOff val="80000"/>
                      </a:schemeClr>
                    </a:solidFill>
                  </a:tcPr>
                </a:tc>
                <a:tc>
                  <a:txBody>
                    <a:bodyPr/>
                    <a:lstStyle/>
                    <a:p>
                      <a:pPr algn="ctr"/>
                      <a:r>
                        <a:rPr lang="en-US" sz="2400" dirty="0" smtClean="0"/>
                        <a:t>19.2%</a:t>
                      </a:r>
                      <a:endParaRPr lang="en-US" sz="2400" dirty="0"/>
                    </a:p>
                  </a:txBody>
                  <a:tcPr>
                    <a:solidFill>
                      <a:schemeClr val="accent2">
                        <a:lumMod val="20000"/>
                        <a:lumOff val="80000"/>
                      </a:schemeClr>
                    </a:solidFill>
                  </a:tcPr>
                </a:tc>
              </a:tr>
              <a:tr h="560346">
                <a:tc>
                  <a:txBody>
                    <a:bodyPr/>
                    <a:lstStyle/>
                    <a:p>
                      <a:r>
                        <a:rPr lang="en-US" sz="2400" dirty="0" smtClean="0"/>
                        <a:t>Michigan</a:t>
                      </a:r>
                      <a:endParaRPr lang="en-US" sz="2400" dirty="0"/>
                    </a:p>
                  </a:txBody>
                  <a:tcPr/>
                </a:tc>
                <a:tc>
                  <a:txBody>
                    <a:bodyPr/>
                    <a:lstStyle/>
                    <a:p>
                      <a:pPr algn="ctr"/>
                      <a:r>
                        <a:rPr lang="en-US" sz="2400" dirty="0" smtClean="0"/>
                        <a:t>22%</a:t>
                      </a:r>
                      <a:endParaRPr lang="en-US" sz="2400" dirty="0"/>
                    </a:p>
                  </a:txBody>
                  <a:tcPr>
                    <a:solidFill>
                      <a:schemeClr val="accent1">
                        <a:lumMod val="20000"/>
                        <a:lumOff val="80000"/>
                      </a:schemeClr>
                    </a:solidFill>
                  </a:tcPr>
                </a:tc>
                <a:tc>
                  <a:txBody>
                    <a:bodyPr/>
                    <a:lstStyle/>
                    <a:p>
                      <a:pPr algn="ctr"/>
                      <a:r>
                        <a:rPr lang="en-US" sz="2400" dirty="0" smtClean="0"/>
                        <a:t>18.5%</a:t>
                      </a:r>
                      <a:endParaRPr lang="en-US" sz="2400" dirty="0"/>
                    </a:p>
                  </a:txBody>
                  <a:tcPr>
                    <a:solidFill>
                      <a:schemeClr val="accent2">
                        <a:lumMod val="20000"/>
                        <a:lumOff val="80000"/>
                      </a:schemeClr>
                    </a:solidFill>
                  </a:tcPr>
                </a:tc>
              </a:tr>
              <a:tr h="616057">
                <a:tc>
                  <a:txBody>
                    <a:bodyPr/>
                    <a:lstStyle/>
                    <a:p>
                      <a:r>
                        <a:rPr lang="en-US" sz="2400" dirty="0" smtClean="0"/>
                        <a:t>Minnesota (11</a:t>
                      </a:r>
                      <a:r>
                        <a:rPr lang="en-US" sz="2400" baseline="30000" dirty="0" smtClean="0"/>
                        <a:t>th</a:t>
                      </a:r>
                      <a:r>
                        <a:rPr lang="en-US" sz="2400" dirty="0" smtClean="0"/>
                        <a:t> graders)</a:t>
                      </a:r>
                      <a:endParaRPr lang="en-US" sz="2400" dirty="0"/>
                    </a:p>
                  </a:txBody>
                  <a:tcPr/>
                </a:tc>
                <a:tc>
                  <a:txBody>
                    <a:bodyPr/>
                    <a:lstStyle/>
                    <a:p>
                      <a:pPr algn="ctr"/>
                      <a:r>
                        <a:rPr lang="en-US" sz="2400" dirty="0" smtClean="0"/>
                        <a:t>25.8%</a:t>
                      </a:r>
                      <a:endParaRPr lang="en-US" sz="2400" dirty="0"/>
                    </a:p>
                  </a:txBody>
                  <a:tcPr>
                    <a:solidFill>
                      <a:schemeClr val="accent1">
                        <a:lumMod val="20000"/>
                        <a:lumOff val="80000"/>
                      </a:schemeClr>
                    </a:solidFill>
                  </a:tcPr>
                </a:tc>
                <a:tc>
                  <a:txBody>
                    <a:bodyPr/>
                    <a:lstStyle/>
                    <a:p>
                      <a:pPr algn="ctr"/>
                      <a:r>
                        <a:rPr lang="en-US" sz="2400" dirty="0" smtClean="0"/>
                        <a:t>20.1%</a:t>
                      </a:r>
                      <a:endParaRPr lang="en-US" sz="2400" dirty="0"/>
                    </a:p>
                  </a:txBody>
                  <a:tcPr>
                    <a:solidFill>
                      <a:schemeClr val="accent2">
                        <a:lumMod val="20000"/>
                        <a:lumOff val="80000"/>
                      </a:schemeClr>
                    </a:solidFill>
                  </a:tcPr>
                </a:tc>
              </a:tr>
              <a:tr h="560346">
                <a:tc>
                  <a:txBody>
                    <a:bodyPr/>
                    <a:lstStyle/>
                    <a:p>
                      <a:r>
                        <a:rPr lang="en-US" sz="2400" dirty="0" smtClean="0"/>
                        <a:t>Ohio</a:t>
                      </a:r>
                      <a:endParaRPr lang="en-US" sz="2400" dirty="0"/>
                    </a:p>
                  </a:txBody>
                  <a:tcPr/>
                </a:tc>
                <a:tc>
                  <a:txBody>
                    <a:bodyPr/>
                    <a:lstStyle/>
                    <a:p>
                      <a:pPr algn="ctr"/>
                      <a:r>
                        <a:rPr lang="en-US" sz="2400" dirty="0" smtClean="0"/>
                        <a:t>29.4%</a:t>
                      </a:r>
                      <a:endParaRPr lang="en-US" sz="2400" dirty="0"/>
                    </a:p>
                  </a:txBody>
                  <a:tcPr>
                    <a:solidFill>
                      <a:schemeClr val="accent1">
                        <a:lumMod val="20000"/>
                        <a:lumOff val="80000"/>
                      </a:schemeClr>
                    </a:solidFill>
                  </a:tcPr>
                </a:tc>
                <a:tc>
                  <a:txBody>
                    <a:bodyPr/>
                    <a:lstStyle/>
                    <a:p>
                      <a:pPr algn="ctr"/>
                      <a:r>
                        <a:rPr lang="en-US" sz="2400" dirty="0" smtClean="0"/>
                        <a:t>22.9%</a:t>
                      </a:r>
                      <a:endParaRPr lang="en-US" sz="2400" dirty="0"/>
                    </a:p>
                  </a:txBody>
                  <a:tcPr>
                    <a:solidFill>
                      <a:schemeClr val="accent2">
                        <a:lumMod val="20000"/>
                        <a:lumOff val="80000"/>
                      </a:schemeClr>
                    </a:solidFill>
                  </a:tcPr>
                </a:tc>
              </a:tr>
              <a:tr h="560346">
                <a:tc>
                  <a:txBody>
                    <a:bodyPr/>
                    <a:lstStyle/>
                    <a:p>
                      <a:r>
                        <a:rPr lang="en-US" sz="2400" dirty="0" smtClean="0"/>
                        <a:t>Wisconsin</a:t>
                      </a:r>
                      <a:endParaRPr lang="en-US" sz="2400" dirty="0"/>
                    </a:p>
                  </a:txBody>
                  <a:tcPr/>
                </a:tc>
                <a:tc>
                  <a:txBody>
                    <a:bodyPr/>
                    <a:lstStyle/>
                    <a:p>
                      <a:pPr algn="ctr"/>
                      <a:r>
                        <a:rPr lang="en-US" sz="2400" dirty="0" smtClean="0"/>
                        <a:t>38.1%</a:t>
                      </a:r>
                      <a:endParaRPr lang="en-US" sz="2400" dirty="0"/>
                    </a:p>
                  </a:txBody>
                  <a:tcPr>
                    <a:solidFill>
                      <a:schemeClr val="accent1">
                        <a:lumMod val="20000"/>
                        <a:lumOff val="80000"/>
                      </a:schemeClr>
                    </a:solidFill>
                  </a:tcPr>
                </a:tc>
                <a:tc>
                  <a:txBody>
                    <a:bodyPr/>
                    <a:lstStyle/>
                    <a:p>
                      <a:pPr algn="ctr"/>
                      <a:r>
                        <a:rPr lang="en-US" sz="2400" dirty="0" smtClean="0"/>
                        <a:t>31.7%</a:t>
                      </a:r>
                      <a:endParaRPr lang="en-US" sz="2400" dirty="0"/>
                    </a:p>
                  </a:txBody>
                  <a:tcPr>
                    <a:solidFill>
                      <a:schemeClr val="accent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Barriers to Sleep for Adolescents</a:t>
            </a:r>
            <a:endParaRPr lang="en-US" u="sng" dirty="0"/>
          </a:p>
        </p:txBody>
      </p:sp>
      <p:sp>
        <p:nvSpPr>
          <p:cNvPr id="3" name="Content Placeholder 2"/>
          <p:cNvSpPr>
            <a:spLocks noGrp="1"/>
          </p:cNvSpPr>
          <p:nvPr>
            <p:ph idx="1"/>
          </p:nvPr>
        </p:nvSpPr>
        <p:spPr>
          <a:xfrm>
            <a:off x="2438400" y="2743200"/>
            <a:ext cx="6248400" cy="3810000"/>
          </a:xfrm>
        </p:spPr>
        <p:txBody>
          <a:bodyPr/>
          <a:lstStyle/>
          <a:p>
            <a:r>
              <a:rPr lang="en-US" dirty="0" smtClean="0"/>
              <a:t>Lack of Awareness</a:t>
            </a:r>
          </a:p>
          <a:p>
            <a:r>
              <a:rPr lang="en-US" dirty="0" smtClean="0"/>
              <a:t>Evening Stimulation</a:t>
            </a:r>
          </a:p>
          <a:p>
            <a:r>
              <a:rPr lang="en-US" dirty="0" smtClean="0"/>
              <a:t>Early Wake Times</a:t>
            </a:r>
          </a:p>
          <a:p>
            <a:endParaRPr lang="en-US" dirty="0" smtClean="0"/>
          </a:p>
          <a:p>
            <a:endParaRPr lang="en-US" dirty="0" smtClean="0"/>
          </a:p>
        </p:txBody>
      </p:sp>
      <p:pic>
        <p:nvPicPr>
          <p:cNvPr id="5" name="Picture 4" descr="View Details"/>
          <p:cNvPicPr>
            <a:picLocks noChangeAspect="1" noChangeArrowheads="1"/>
          </p:cNvPicPr>
          <p:nvPr/>
        </p:nvPicPr>
        <p:blipFill>
          <a:blip r:embed="rId3" cstate="screen"/>
          <a:srcRect t="13889" r="2779" b="13889"/>
          <a:stretch>
            <a:fillRect/>
          </a:stretch>
        </p:blipFill>
        <p:spPr bwMode="auto">
          <a:xfrm>
            <a:off x="3657600" y="1447800"/>
            <a:ext cx="1491722" cy="1108075"/>
          </a:xfrm>
          <a:prstGeom prst="rect">
            <a:avLst/>
          </a:prstGeom>
          <a:noFill/>
          <a:ln w="9525">
            <a:solidFill>
              <a:srgbClr val="FF0000"/>
            </a:solidFill>
            <a:miter lim="800000"/>
            <a:headEnd/>
            <a:tailEnd/>
          </a:ln>
        </p:spPr>
      </p:pic>
      <p:pic>
        <p:nvPicPr>
          <p:cNvPr id="6" name="Picture 2" descr="View Details"/>
          <p:cNvPicPr>
            <a:picLocks noChangeAspect="1" noChangeArrowheads="1"/>
          </p:cNvPicPr>
          <p:nvPr/>
        </p:nvPicPr>
        <p:blipFill>
          <a:blip r:embed="rId4" cstate="screen"/>
          <a:srcRect/>
          <a:stretch>
            <a:fillRect/>
          </a:stretch>
        </p:blipFill>
        <p:spPr bwMode="auto">
          <a:xfrm rot="1297357">
            <a:off x="6918102" y="3108103"/>
            <a:ext cx="914401" cy="914401"/>
          </a:xfrm>
          <a:prstGeom prst="rect">
            <a:avLst/>
          </a:prstGeom>
          <a:noFill/>
        </p:spPr>
      </p:pic>
      <p:pic>
        <p:nvPicPr>
          <p:cNvPr id="3074" name="Picture 2" descr="Image result for ipad"/>
          <p:cNvPicPr>
            <a:picLocks noChangeAspect="1" noChangeArrowheads="1"/>
          </p:cNvPicPr>
          <p:nvPr/>
        </p:nvPicPr>
        <p:blipFill>
          <a:blip r:embed="rId5" cstate="screen"/>
          <a:srcRect/>
          <a:stretch>
            <a:fillRect/>
          </a:stretch>
        </p:blipFill>
        <p:spPr bwMode="auto">
          <a:xfrm>
            <a:off x="685800" y="4800600"/>
            <a:ext cx="2705100" cy="1685926"/>
          </a:xfrm>
          <a:prstGeom prst="rect">
            <a:avLst/>
          </a:prstGeom>
          <a:noFill/>
          <a:ln>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with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
          <p:cNvPicPr>
            <a:picLocks noChangeAspect="1" noChangeArrowheads="1"/>
          </p:cNvPicPr>
          <p:nvPr/>
        </p:nvPicPr>
        <p:blipFill>
          <a:blip r:embed="rId2" cstate="screen"/>
          <a:srcRect/>
          <a:stretch>
            <a:fillRect/>
          </a:stretch>
        </p:blipFill>
        <p:spPr bwMode="auto">
          <a:xfrm>
            <a:off x="0" y="1"/>
            <a:ext cx="9144000" cy="6288065"/>
          </a:xfrm>
          <a:prstGeom prst="rect">
            <a:avLst/>
          </a:prstGeom>
          <a:noFill/>
          <a:ln w="9525">
            <a:solidFill>
              <a:schemeClr val="accent1">
                <a:lumMod val="75000"/>
              </a:schemeClr>
            </a:solidFill>
            <a:miter lim="800000"/>
            <a:headEnd/>
            <a:tailEnd/>
          </a:ln>
        </p:spPr>
      </p:pic>
      <p:sp>
        <p:nvSpPr>
          <p:cNvPr id="5" name="Donut 4"/>
          <p:cNvSpPr/>
          <p:nvPr/>
        </p:nvSpPr>
        <p:spPr>
          <a:xfrm>
            <a:off x="0" y="3782860"/>
            <a:ext cx="1340285" cy="652398"/>
          </a:xfrm>
          <a:prstGeom prst="donut">
            <a:avLst>
              <a:gd name="adj" fmla="val 827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2179529" y="6273225"/>
            <a:ext cx="5761973" cy="584775"/>
          </a:xfrm>
          <a:prstGeom prst="rect">
            <a:avLst/>
          </a:prstGeom>
          <a:noFill/>
        </p:spPr>
        <p:txBody>
          <a:bodyPr wrap="square" rtlCol="0">
            <a:spAutoFit/>
          </a:bodyPr>
          <a:lstStyle/>
          <a:p>
            <a:r>
              <a:rPr lang="en-US" sz="3200" b="1" i="1" dirty="0" smtClean="0">
                <a:solidFill>
                  <a:schemeClr val="accent1">
                    <a:lumMod val="75000"/>
                  </a:schemeClr>
                </a:solidFill>
              </a:rPr>
              <a:t>www.OhioAdolescentHealth.org</a:t>
            </a:r>
            <a:endParaRPr lang="en-US" sz="3200" b="1" i="1" dirty="0">
              <a:solidFill>
                <a:schemeClr val="accent1">
                  <a:lumMod val="75000"/>
                </a:schemeClr>
              </a:solidFill>
            </a:endParaRPr>
          </a:p>
        </p:txBody>
      </p:sp>
      <p:sp>
        <p:nvSpPr>
          <p:cNvPr id="7" name="Donut 6"/>
          <p:cNvSpPr/>
          <p:nvPr/>
        </p:nvSpPr>
        <p:spPr>
          <a:xfrm>
            <a:off x="2018778" y="4283901"/>
            <a:ext cx="1340285" cy="652398"/>
          </a:xfrm>
          <a:prstGeom prst="donut">
            <a:avLst>
              <a:gd name="adj" fmla="val 827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9442" name="Picture 2"/>
          <p:cNvPicPr>
            <a:picLocks noChangeAspect="1" noChangeArrowheads="1"/>
          </p:cNvPicPr>
          <p:nvPr/>
        </p:nvPicPr>
        <p:blipFill>
          <a:blip r:embed="rId2" cstate="screen"/>
          <a:srcRect/>
          <a:stretch>
            <a:fillRect/>
          </a:stretch>
        </p:blipFill>
        <p:spPr bwMode="auto">
          <a:xfrm>
            <a:off x="0" y="-31314"/>
            <a:ext cx="9144000" cy="6157481"/>
          </a:xfrm>
          <a:prstGeom prst="rect">
            <a:avLst/>
          </a:prstGeom>
          <a:noFill/>
          <a:ln w="9525">
            <a:solidFill>
              <a:schemeClr val="accent1">
                <a:lumMod val="75000"/>
              </a:schemeClr>
            </a:solidFill>
            <a:miter lim="800000"/>
            <a:headEnd/>
            <a:tailEnd/>
          </a:ln>
        </p:spPr>
      </p:pic>
      <p:sp>
        <p:nvSpPr>
          <p:cNvPr id="9" name="TextBox 8"/>
          <p:cNvSpPr txBox="1"/>
          <p:nvPr/>
        </p:nvSpPr>
        <p:spPr>
          <a:xfrm>
            <a:off x="1519563" y="6273225"/>
            <a:ext cx="5761973" cy="584775"/>
          </a:xfrm>
          <a:prstGeom prst="rect">
            <a:avLst/>
          </a:prstGeom>
          <a:noFill/>
        </p:spPr>
        <p:txBody>
          <a:bodyPr wrap="square" rtlCol="0">
            <a:spAutoFit/>
          </a:bodyPr>
          <a:lstStyle/>
          <a:p>
            <a:r>
              <a:rPr lang="en-US" sz="3200" b="1" i="1" dirty="0" smtClean="0">
                <a:solidFill>
                  <a:schemeClr val="accent1">
                    <a:lumMod val="75000"/>
                  </a:schemeClr>
                </a:solidFill>
              </a:rPr>
              <a:t>www.OhioAdolescentHealth.org</a:t>
            </a:r>
            <a:endParaRPr lang="en-US" sz="3200" b="1" i="1" dirty="0">
              <a:solidFill>
                <a:schemeClr val="accent1">
                  <a:lumMod val="75000"/>
                </a:schemeClr>
              </a:solidFill>
            </a:endParaRPr>
          </a:p>
        </p:txBody>
      </p:sp>
      <p:sp>
        <p:nvSpPr>
          <p:cNvPr id="7" name="TextBox 6"/>
          <p:cNvSpPr txBox="1"/>
          <p:nvPr/>
        </p:nvSpPr>
        <p:spPr>
          <a:xfrm>
            <a:off x="4600575" y="274638"/>
            <a:ext cx="4086225" cy="1595021"/>
          </a:xfrm>
          <a:prstGeom prst="doubleWave">
            <a:avLst/>
          </a:prstGeom>
          <a:solidFill>
            <a:srgbClr val="FFFF00"/>
          </a:solidFill>
          <a:ln>
            <a:solidFill>
              <a:schemeClr val="tx1"/>
            </a:solidFill>
          </a:ln>
        </p:spPr>
        <p:txBody>
          <a:bodyPr wrap="square" rtlCol="0">
            <a:spAutoFit/>
          </a:bodyPr>
          <a:lstStyle/>
          <a:p>
            <a:endParaRPr lang="en-US" u="sng" dirty="0" smtClean="0"/>
          </a:p>
          <a:p>
            <a:r>
              <a:rPr lang="en-US" dirty="0" smtClean="0"/>
              <a:t>   </a:t>
            </a:r>
            <a:r>
              <a:rPr lang="en-US" b="1" u="sng" dirty="0" smtClean="0"/>
              <a:t>This </a:t>
            </a:r>
            <a:r>
              <a:rPr lang="en-US" b="1" dirty="0" smtClean="0"/>
              <a:t>PowerPoint will be available on  </a:t>
            </a:r>
          </a:p>
          <a:p>
            <a:r>
              <a:rPr lang="en-US" b="1" dirty="0" smtClean="0"/>
              <a:t>   the OAHP website…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23" y="0"/>
            <a:ext cx="9144000" cy="6858000"/>
          </a:xfrm>
          <a:prstGeom prst="rect">
            <a:avLst/>
          </a:prstGeom>
          <a:solidFill>
            <a:srgbClr val="2FBEB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187451" y="152400"/>
            <a:ext cx="8769096" cy="647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p:nvSpPr>
        <p:spPr>
          <a:xfrm>
            <a:off x="187451" y="3810000"/>
            <a:ext cx="9067800" cy="553998"/>
          </a:xfrm>
          <a:prstGeom prst="rect">
            <a:avLst/>
          </a:prstGeom>
          <a:noFill/>
        </p:spPr>
        <p:txBody>
          <a:bodyPr wrap="square" rtlCol="0">
            <a:spAutoFit/>
          </a:bodyPr>
          <a:lstStyle/>
          <a:p>
            <a:pPr algn="ctr"/>
            <a:r>
              <a:rPr lang="en-US" sz="3000" dirty="0" smtClean="0">
                <a:solidFill>
                  <a:srgbClr val="000000"/>
                </a:solidFill>
                <a:latin typeface="Bell MT"/>
                <a:ea typeface="Times New Roman"/>
                <a:cs typeface="Andalus"/>
                <a:hlinkClick r:id="rId3"/>
              </a:rPr>
              <a:t>http://www.sleepeducation.org/healthysleep</a:t>
            </a:r>
            <a:r>
              <a:rPr lang="en-US" sz="3000" dirty="0" smtClean="0">
                <a:solidFill>
                  <a:srgbClr val="000000"/>
                </a:solidFill>
                <a:latin typeface="Bell MT"/>
                <a:ea typeface="Times New Roman"/>
                <a:cs typeface="Andalus"/>
              </a:rPr>
              <a:t> </a:t>
            </a:r>
            <a:endParaRPr lang="en-US" sz="3000" dirty="0">
              <a:solidFill>
                <a:srgbClr val="000000"/>
              </a:solidFill>
              <a:latin typeface="Bell MT"/>
              <a:ea typeface="Times New Roman"/>
              <a:cs typeface="Andalus"/>
            </a:endParaRPr>
          </a:p>
        </p:txBody>
      </p:sp>
      <p:pic>
        <p:nvPicPr>
          <p:cNvPr id="8" name="Picture 7"/>
          <p:cNvPicPr>
            <a:picLocks noChangeAspect="1"/>
          </p:cNvPicPr>
          <p:nvPr/>
        </p:nvPicPr>
        <p:blipFill rotWithShape="1">
          <a:blip r:embed="rId4" cstate="screen">
            <a:extLst>
              <a:ext uri="{28A0092B-C50C-407E-A947-70E740481C1C}">
                <a14:useLocalDpi xmlns="" xmlns:a14="http://schemas.microsoft.com/office/drawing/2010/main" val="0"/>
              </a:ext>
            </a:extLst>
          </a:blip>
          <a:srcRect/>
          <a:stretch/>
        </p:blipFill>
        <p:spPr>
          <a:xfrm>
            <a:off x="5715000" y="2957402"/>
            <a:ext cx="3046815" cy="1004998"/>
          </a:xfrm>
          <a:prstGeom prst="rect">
            <a:avLst/>
          </a:prstGeom>
        </p:spPr>
      </p:pic>
      <p:pic>
        <p:nvPicPr>
          <p:cNvPr id="9" name="Picture 8"/>
          <p:cNvPicPr>
            <a:picLocks noChangeAspect="1"/>
          </p:cNvPicPr>
          <p:nvPr/>
        </p:nvPicPr>
        <p:blipFill>
          <a:blip r:embed="rId5" cstate="screen">
            <a:extLst>
              <a:ext uri="{28A0092B-C50C-407E-A947-70E740481C1C}">
                <a14:useLocalDpi xmlns="" xmlns:a14="http://schemas.microsoft.com/office/drawing/2010/main" val="0"/>
              </a:ext>
            </a:extLst>
          </a:blip>
          <a:stretch>
            <a:fillRect/>
          </a:stretch>
        </p:blipFill>
        <p:spPr>
          <a:xfrm>
            <a:off x="197112" y="932883"/>
            <a:ext cx="3632887" cy="1645920"/>
          </a:xfrm>
          <a:prstGeom prst="rect">
            <a:avLst/>
          </a:prstGeom>
        </p:spPr>
      </p:pic>
      <p:sp>
        <p:nvSpPr>
          <p:cNvPr id="4" name="TextBox 3"/>
          <p:cNvSpPr txBox="1"/>
          <p:nvPr/>
        </p:nvSpPr>
        <p:spPr>
          <a:xfrm>
            <a:off x="197113" y="2500202"/>
            <a:ext cx="3632888" cy="1077218"/>
          </a:xfrm>
          <a:prstGeom prst="rect">
            <a:avLst/>
          </a:prstGeom>
          <a:noFill/>
        </p:spPr>
        <p:txBody>
          <a:bodyPr wrap="square" rtlCol="0">
            <a:spAutoFit/>
          </a:bodyPr>
          <a:lstStyle/>
          <a:p>
            <a:pPr algn="ctr"/>
            <a:r>
              <a:rPr lang="en-US" sz="1600" dirty="0" smtClean="0">
                <a:solidFill>
                  <a:srgbClr val="000000"/>
                </a:solidFill>
                <a:latin typeface="Bell MT"/>
                <a:ea typeface="Times New Roman"/>
                <a:cs typeface="Andalus"/>
              </a:rPr>
              <a:t>Established in 2013 by a cooperative agreement between the Centers for Disease Control and Prevention and the American Academy of Sleep Medicine.</a:t>
            </a:r>
            <a:endParaRPr lang="en-US" sz="1600" dirty="0"/>
          </a:p>
        </p:txBody>
      </p:sp>
      <p:sp>
        <p:nvSpPr>
          <p:cNvPr id="12" name="TextBox 11"/>
          <p:cNvSpPr txBox="1"/>
          <p:nvPr/>
        </p:nvSpPr>
        <p:spPr>
          <a:xfrm>
            <a:off x="509600" y="208998"/>
            <a:ext cx="8121079" cy="630942"/>
          </a:xfrm>
          <a:prstGeom prst="rect">
            <a:avLst/>
          </a:prstGeom>
          <a:noFill/>
        </p:spPr>
        <p:txBody>
          <a:bodyPr wrap="square" rtlCol="0">
            <a:spAutoFit/>
          </a:bodyPr>
          <a:lstStyle/>
          <a:p>
            <a:pPr algn="ctr"/>
            <a:r>
              <a:rPr lang="en-US" sz="3500" b="1" dirty="0" smtClean="0">
                <a:solidFill>
                  <a:srgbClr val="000000"/>
                </a:solidFill>
                <a:latin typeface="Bell MT"/>
                <a:ea typeface="Times New Roman"/>
                <a:cs typeface="Andalus"/>
              </a:rPr>
              <a:t>Resources</a:t>
            </a:r>
            <a:endParaRPr lang="en-US" sz="3500" dirty="0">
              <a:solidFill>
                <a:srgbClr val="000000"/>
              </a:solidFill>
              <a:latin typeface="Bell MT"/>
              <a:ea typeface="Times New Roman"/>
              <a:cs typeface="Andalus"/>
            </a:endParaRPr>
          </a:p>
        </p:txBody>
      </p:sp>
      <p:sp>
        <p:nvSpPr>
          <p:cNvPr id="10" name="TextBox 9"/>
          <p:cNvSpPr txBox="1"/>
          <p:nvPr/>
        </p:nvSpPr>
        <p:spPr>
          <a:xfrm>
            <a:off x="3830000" y="900002"/>
            <a:ext cx="5126548" cy="2339102"/>
          </a:xfrm>
          <a:prstGeom prst="rect">
            <a:avLst/>
          </a:prstGeom>
          <a:noFill/>
        </p:spPr>
        <p:txBody>
          <a:bodyPr wrap="square" rtlCol="0">
            <a:spAutoFit/>
          </a:bodyPr>
          <a:lstStyle/>
          <a:p>
            <a:pPr marL="0" lvl="8"/>
            <a:r>
              <a:rPr lang="en-US" sz="2100" dirty="0" smtClean="0">
                <a:solidFill>
                  <a:srgbClr val="000000"/>
                </a:solidFill>
                <a:latin typeface="Bell MT"/>
                <a:ea typeface="Times New Roman"/>
                <a:cs typeface="Andalus"/>
              </a:rPr>
              <a:t>to promote improved sleep health in the U.S., through increased public awareness of the importance of healthy sleep and promotion of treatment and prevention of sleep disorders – includes objective:</a:t>
            </a:r>
          </a:p>
          <a:p>
            <a:pPr marL="0" lvl="8"/>
            <a:r>
              <a:rPr lang="en-US" sz="2100" b="1" dirty="0" smtClean="0">
                <a:solidFill>
                  <a:srgbClr val="003399"/>
                </a:solidFill>
                <a:latin typeface="Bell MT"/>
                <a:ea typeface="Times New Roman"/>
                <a:cs typeface="Andalus"/>
              </a:rPr>
              <a:t>Increase </a:t>
            </a:r>
            <a:r>
              <a:rPr lang="en-US" sz="2000" b="1" dirty="0" smtClean="0">
                <a:solidFill>
                  <a:srgbClr val="003399"/>
                </a:solidFill>
                <a:latin typeface="Bell MT"/>
                <a:ea typeface="Times New Roman"/>
                <a:cs typeface="Andalus"/>
              </a:rPr>
              <a:t>the rate of </a:t>
            </a:r>
            <a:r>
              <a:rPr lang="en-US" sz="2000" b="1" u="sng" dirty="0" smtClean="0">
                <a:solidFill>
                  <a:srgbClr val="003399"/>
                </a:solidFill>
                <a:latin typeface="Bell MT"/>
                <a:ea typeface="Times New Roman"/>
                <a:cs typeface="Andalus"/>
              </a:rPr>
              <a:t>U.S. teens</a:t>
            </a:r>
            <a:r>
              <a:rPr lang="en-US" sz="2000" b="1" dirty="0" smtClean="0">
                <a:solidFill>
                  <a:srgbClr val="003399"/>
                </a:solidFill>
                <a:latin typeface="Bell MT"/>
                <a:ea typeface="Times New Roman"/>
                <a:cs typeface="Andalus"/>
              </a:rPr>
              <a:t> who get </a:t>
            </a:r>
            <a:br>
              <a:rPr lang="en-US" sz="2000" b="1" dirty="0" smtClean="0">
                <a:solidFill>
                  <a:srgbClr val="003399"/>
                </a:solidFill>
                <a:latin typeface="Bell MT"/>
                <a:ea typeface="Times New Roman"/>
                <a:cs typeface="Andalus"/>
              </a:rPr>
            </a:br>
            <a:r>
              <a:rPr lang="en-US" sz="2000" b="1" dirty="0" smtClean="0">
                <a:solidFill>
                  <a:srgbClr val="003399"/>
                </a:solidFill>
                <a:latin typeface="Bell MT"/>
                <a:ea typeface="Times New Roman"/>
                <a:cs typeface="Andalus"/>
              </a:rPr>
              <a:t>sufficient sleep</a:t>
            </a:r>
            <a:endParaRPr lang="en-US" sz="2100" b="1" dirty="0" smtClean="0">
              <a:solidFill>
                <a:srgbClr val="003399"/>
              </a:solidFill>
              <a:latin typeface="Bell MT"/>
              <a:ea typeface="Times New Roman"/>
              <a:cs typeface="Andalus"/>
            </a:endParaRPr>
          </a:p>
        </p:txBody>
      </p:sp>
      <p:sp>
        <p:nvSpPr>
          <p:cNvPr id="13" name="TextBox 12"/>
          <p:cNvSpPr txBox="1"/>
          <p:nvPr/>
        </p:nvSpPr>
        <p:spPr>
          <a:xfrm>
            <a:off x="197111" y="4556713"/>
            <a:ext cx="8759435" cy="1708160"/>
          </a:xfrm>
          <a:prstGeom prst="rect">
            <a:avLst/>
          </a:prstGeom>
          <a:noFill/>
        </p:spPr>
        <p:txBody>
          <a:bodyPr wrap="square" rtlCol="0">
            <a:spAutoFit/>
          </a:bodyPr>
          <a:lstStyle/>
          <a:p>
            <a:r>
              <a:rPr lang="en-US" sz="3000" b="1" dirty="0" smtClean="0">
                <a:latin typeface="Bell MT" panose="02020503060305020303" pitchFamily="18" charset="0"/>
              </a:rPr>
              <a:t>Centers for Disease Control and Prevention</a:t>
            </a:r>
          </a:p>
          <a:p>
            <a:r>
              <a:rPr lang="en-US" sz="3000" b="1" dirty="0" smtClean="0">
                <a:latin typeface="Bell MT" panose="02020503060305020303" pitchFamily="18" charset="0"/>
              </a:rPr>
              <a:t>Sleep and Sleep Disorders</a:t>
            </a:r>
          </a:p>
          <a:p>
            <a:endParaRPr lang="en-US" sz="1500" b="1" dirty="0" smtClean="0">
              <a:latin typeface="Bell MT" panose="02020503060305020303" pitchFamily="18" charset="0"/>
            </a:endParaRPr>
          </a:p>
          <a:p>
            <a:r>
              <a:rPr lang="en-US" sz="3000" dirty="0" smtClean="0">
                <a:latin typeface="Bell MT" panose="02020503060305020303" pitchFamily="18" charset="0"/>
                <a:hlinkClick r:id="rId6"/>
              </a:rPr>
              <a:t>http</a:t>
            </a:r>
            <a:r>
              <a:rPr lang="en-US" sz="3000" dirty="0">
                <a:latin typeface="Bell MT" panose="02020503060305020303" pitchFamily="18" charset="0"/>
                <a:hlinkClick r:id="rId6"/>
              </a:rPr>
              <a:t>://</a:t>
            </a:r>
            <a:r>
              <a:rPr lang="en-US" sz="3000" dirty="0" smtClean="0">
                <a:latin typeface="Bell MT" panose="02020503060305020303" pitchFamily="18" charset="0"/>
                <a:hlinkClick r:id="rId6"/>
              </a:rPr>
              <a:t>www.cdc.gov/sleep</a:t>
            </a:r>
            <a:r>
              <a:rPr lang="en-US" sz="3000" dirty="0" smtClean="0">
                <a:latin typeface="Bell MT" panose="02020503060305020303" pitchFamily="18" charset="0"/>
              </a:rPr>
              <a:t>  </a:t>
            </a:r>
            <a:endParaRPr lang="en-US" sz="3000" dirty="0">
              <a:latin typeface="Bell MT" panose="02020503060305020303" pitchFamily="18" charset="0"/>
            </a:endParaRPr>
          </a:p>
        </p:txBody>
      </p:sp>
      <p:pic>
        <p:nvPicPr>
          <p:cNvPr id="2050" name="Picture 2"/>
          <p:cNvPicPr>
            <a:picLocks noChangeAspect="1" noChangeArrowheads="1"/>
          </p:cNvPicPr>
          <p:nvPr/>
        </p:nvPicPr>
        <p:blipFill rotWithShape="1">
          <a:blip r:embed="rId7" cstate="screen">
            <a:extLst>
              <a:ext uri="{28A0092B-C50C-407E-A947-70E740481C1C}">
                <a14:useLocalDpi xmlns="" xmlns:a14="http://schemas.microsoft.com/office/drawing/2010/main" val="0"/>
              </a:ext>
            </a:extLst>
          </a:blip>
          <a:srcRect/>
          <a:stretch/>
        </p:blipFill>
        <p:spPr bwMode="auto">
          <a:xfrm>
            <a:off x="4739744" y="5181600"/>
            <a:ext cx="2098093" cy="1371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8" cstate="screen">
            <a:extLst>
              <a:ext uri="{28A0092B-C50C-407E-A947-70E740481C1C}">
                <a14:useLocalDpi xmlns="" xmlns:a14="http://schemas.microsoft.com/office/drawing/2010/main" val="0"/>
              </a:ext>
            </a:extLst>
          </a:blip>
          <a:srcRect/>
          <a:stretch/>
        </p:blipFill>
        <p:spPr bwMode="auto">
          <a:xfrm>
            <a:off x="6907085" y="5181600"/>
            <a:ext cx="2020775" cy="1371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9304821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p:cNvPicPr>
            <a:picLocks noChangeAspect="1" noChangeArrowheads="1"/>
          </p:cNvPicPr>
          <p:nvPr/>
        </p:nvPicPr>
        <p:blipFill>
          <a:blip r:embed="rId2" cstate="screen"/>
          <a:srcRect/>
          <a:stretch>
            <a:fillRect/>
          </a:stretch>
        </p:blipFill>
        <p:spPr bwMode="auto">
          <a:xfrm>
            <a:off x="2735893" y="1011558"/>
            <a:ext cx="3689959" cy="4900727"/>
          </a:xfrm>
          <a:prstGeom prst="rect">
            <a:avLst/>
          </a:prstGeom>
          <a:noFill/>
          <a:ln w="9525">
            <a:solidFill>
              <a:schemeClr val="tx1"/>
            </a:solidFill>
            <a:miter lim="800000"/>
            <a:headEnd/>
            <a:tailEnd/>
          </a:ln>
        </p:spPr>
      </p:pic>
      <p:sp>
        <p:nvSpPr>
          <p:cNvPr id="3" name="TextBox 2"/>
          <p:cNvSpPr txBox="1"/>
          <p:nvPr/>
        </p:nvSpPr>
        <p:spPr>
          <a:xfrm>
            <a:off x="1441887" y="6200384"/>
            <a:ext cx="6934200" cy="646331"/>
          </a:xfrm>
          <a:prstGeom prst="rect">
            <a:avLst/>
          </a:prstGeom>
          <a:noFill/>
        </p:spPr>
        <p:txBody>
          <a:bodyPr wrap="square" rtlCol="0">
            <a:spAutoFit/>
          </a:bodyPr>
          <a:lstStyle/>
          <a:p>
            <a:r>
              <a:rPr lang="en-US" dirty="0" smtClean="0">
                <a:hlinkClick r:id="rId3"/>
              </a:rPr>
              <a:t>http://www.nhlbi.nih.gov/health/resources/sleep/aaw-awake</a:t>
            </a:r>
            <a:endParaRPr lang="en-US" dirty="0" smtClean="0"/>
          </a:p>
          <a:p>
            <a:endParaRPr lang="en-US" dirty="0"/>
          </a:p>
        </p:txBody>
      </p:sp>
      <p:sp>
        <p:nvSpPr>
          <p:cNvPr id="4" name="Title 3"/>
          <p:cNvSpPr>
            <a:spLocks noGrp="1"/>
          </p:cNvSpPr>
          <p:nvPr>
            <p:ph type="title"/>
          </p:nvPr>
        </p:nvSpPr>
        <p:spPr>
          <a:xfrm>
            <a:off x="457200" y="0"/>
            <a:ext cx="8229600" cy="1011558"/>
          </a:xfrm>
        </p:spPr>
        <p:txBody>
          <a:bodyPr/>
          <a:lstStyle/>
          <a:p>
            <a:r>
              <a:rPr lang="en-US" dirty="0" smtClean="0"/>
              <a:t>Free Posters for Schools</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a:blip r:embed="rId2" cstate="screen"/>
          <a:srcRect/>
          <a:stretch>
            <a:fillRect/>
          </a:stretch>
        </p:blipFill>
        <p:spPr bwMode="auto">
          <a:xfrm>
            <a:off x="2736937" y="1227029"/>
            <a:ext cx="3674125" cy="4764881"/>
          </a:xfrm>
          <a:prstGeom prst="rect">
            <a:avLst/>
          </a:prstGeom>
          <a:noFill/>
          <a:ln w="9525">
            <a:noFill/>
            <a:miter lim="800000"/>
            <a:headEnd/>
            <a:tailEnd/>
          </a:ln>
        </p:spPr>
      </p:pic>
      <p:sp>
        <p:nvSpPr>
          <p:cNvPr id="3" name="TextBox 2"/>
          <p:cNvSpPr txBox="1"/>
          <p:nvPr/>
        </p:nvSpPr>
        <p:spPr>
          <a:xfrm>
            <a:off x="1629428" y="6211669"/>
            <a:ext cx="6553200" cy="646331"/>
          </a:xfrm>
          <a:prstGeom prst="rect">
            <a:avLst/>
          </a:prstGeom>
          <a:noFill/>
        </p:spPr>
        <p:txBody>
          <a:bodyPr wrap="square" rtlCol="0">
            <a:spAutoFit/>
          </a:bodyPr>
          <a:lstStyle/>
          <a:p>
            <a:r>
              <a:rPr lang="en-US" dirty="0" smtClean="0">
                <a:hlinkClick r:id="rId3"/>
              </a:rPr>
              <a:t>https://science.education.nih.gov/customers/HSSleep.html</a:t>
            </a:r>
            <a:endParaRPr lang="en-US" dirty="0" smtClean="0"/>
          </a:p>
          <a:p>
            <a:endParaRPr lang="en-US" dirty="0"/>
          </a:p>
        </p:txBody>
      </p:sp>
      <p:sp>
        <p:nvSpPr>
          <p:cNvPr id="4" name="Title 3"/>
          <p:cNvSpPr>
            <a:spLocks noGrp="1"/>
          </p:cNvSpPr>
          <p:nvPr>
            <p:ph type="title"/>
          </p:nvPr>
        </p:nvSpPr>
        <p:spPr>
          <a:xfrm>
            <a:off x="457200" y="84029"/>
            <a:ext cx="8229600" cy="1143000"/>
          </a:xfrm>
        </p:spPr>
        <p:txBody>
          <a:bodyPr>
            <a:normAutofit fontScale="90000"/>
          </a:bodyPr>
          <a:lstStyle/>
          <a:p>
            <a:r>
              <a:rPr lang="en-US" dirty="0" smtClean="0"/>
              <a:t>NIH - NHLBI Grades 9-12 Curriculum</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Nemours Grades 9-12 Curriculum</a:t>
            </a:r>
            <a:endParaRPr lang="en-US" dirty="0"/>
          </a:p>
        </p:txBody>
      </p:sp>
      <p:sp>
        <p:nvSpPr>
          <p:cNvPr id="4" name="TextBox 3"/>
          <p:cNvSpPr txBox="1"/>
          <p:nvPr/>
        </p:nvSpPr>
        <p:spPr>
          <a:xfrm>
            <a:off x="1240076" y="6211669"/>
            <a:ext cx="8166970" cy="646331"/>
          </a:xfrm>
          <a:prstGeom prst="rect">
            <a:avLst/>
          </a:prstGeom>
          <a:noFill/>
        </p:spPr>
        <p:txBody>
          <a:bodyPr wrap="square" rtlCol="0">
            <a:spAutoFit/>
          </a:bodyPr>
          <a:lstStyle/>
          <a:p>
            <a:r>
              <a:rPr lang="en-US" dirty="0" smtClean="0">
                <a:hlinkClick r:id="rId2"/>
              </a:rPr>
              <a:t>http://kidshealth.org/classroom/9to12/body/functions/sleep.pdf</a:t>
            </a:r>
            <a:endParaRPr lang="en-US" dirty="0" smtClean="0"/>
          </a:p>
          <a:p>
            <a:endParaRPr lang="en-US" dirty="0"/>
          </a:p>
        </p:txBody>
      </p:sp>
      <p:pic>
        <p:nvPicPr>
          <p:cNvPr id="2050" name="Picture 2"/>
          <p:cNvPicPr>
            <a:picLocks noGrp="1" noChangeAspect="1" noChangeArrowheads="1"/>
          </p:cNvPicPr>
          <p:nvPr>
            <p:ph idx="1"/>
          </p:nvPr>
        </p:nvPicPr>
        <p:blipFill>
          <a:blip r:embed="rId3" cstate="screen"/>
          <a:srcRect l="25756" t="11785" r="27103" b="12452"/>
          <a:stretch>
            <a:fillRect/>
          </a:stretch>
        </p:blipFill>
        <p:spPr bwMode="auto">
          <a:xfrm>
            <a:off x="2790172" y="1143000"/>
            <a:ext cx="3585575" cy="46100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fontScale="90000"/>
          </a:bodyPr>
          <a:lstStyle/>
          <a:p>
            <a:r>
              <a:rPr lang="en-US" dirty="0" smtClean="0"/>
              <a:t>American Academy of Sleep Medicine </a:t>
            </a:r>
            <a:br>
              <a:rPr lang="en-US" dirty="0" smtClean="0"/>
            </a:br>
            <a:r>
              <a:rPr lang="en-US" dirty="0" smtClean="0"/>
              <a:t>K-12 Lesson Plans</a:t>
            </a:r>
            <a:endParaRPr lang="en-US" dirty="0"/>
          </a:p>
        </p:txBody>
      </p:sp>
      <p:sp>
        <p:nvSpPr>
          <p:cNvPr id="4" name="TextBox 3"/>
          <p:cNvSpPr txBox="1"/>
          <p:nvPr/>
        </p:nvSpPr>
        <p:spPr>
          <a:xfrm>
            <a:off x="1042790" y="6211669"/>
            <a:ext cx="6836079" cy="646331"/>
          </a:xfrm>
          <a:prstGeom prst="rect">
            <a:avLst/>
          </a:prstGeom>
          <a:noFill/>
        </p:spPr>
        <p:txBody>
          <a:bodyPr wrap="square" rtlCol="0">
            <a:spAutoFit/>
          </a:bodyPr>
          <a:lstStyle/>
          <a:p>
            <a:pPr algn="ctr"/>
            <a:r>
              <a:rPr lang="en-US" dirty="0" smtClean="0">
                <a:hlinkClick r:id="rId2"/>
              </a:rPr>
              <a:t>http://www.school.sleepeducation.com/</a:t>
            </a:r>
            <a:endParaRPr lang="en-US" dirty="0" smtClean="0"/>
          </a:p>
          <a:p>
            <a:pPr algn="ctr"/>
            <a:endParaRPr lang="en-US" dirty="0"/>
          </a:p>
        </p:txBody>
      </p:sp>
      <p:pic>
        <p:nvPicPr>
          <p:cNvPr id="3074" name="Picture 2"/>
          <p:cNvPicPr>
            <a:picLocks noGrp="1" noChangeAspect="1" noChangeArrowheads="1"/>
          </p:cNvPicPr>
          <p:nvPr>
            <p:ph idx="1"/>
          </p:nvPr>
        </p:nvPicPr>
        <p:blipFill>
          <a:blip r:embed="rId3" cstate="screen"/>
          <a:srcRect/>
          <a:stretch>
            <a:fillRect/>
          </a:stretch>
        </p:blipFill>
        <p:spPr bwMode="auto">
          <a:xfrm>
            <a:off x="2046962" y="1758863"/>
            <a:ext cx="5105400" cy="4038600"/>
          </a:xfrm>
          <a:prstGeom prst="rect">
            <a:avLst/>
          </a:prstGeom>
          <a:noFill/>
          <a:ln w="9525">
            <a:solidFill>
              <a:schemeClr val="accent3">
                <a:lumMod val="50000"/>
              </a:schemeClr>
            </a:solid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6162" name="Picture 2"/>
          <p:cNvPicPr>
            <a:picLocks noChangeAspect="1" noChangeArrowheads="1"/>
          </p:cNvPicPr>
          <p:nvPr/>
        </p:nvPicPr>
        <p:blipFill>
          <a:blip r:embed="rId2" cstate="screen"/>
          <a:srcRect/>
          <a:stretch>
            <a:fillRect/>
          </a:stretch>
        </p:blipFill>
        <p:spPr bwMode="auto">
          <a:xfrm rot="229747">
            <a:off x="5187114" y="1994122"/>
            <a:ext cx="3150446" cy="4019535"/>
          </a:xfrm>
          <a:prstGeom prst="rect">
            <a:avLst/>
          </a:prstGeom>
          <a:noFill/>
          <a:ln w="9525">
            <a:solidFill>
              <a:schemeClr val="tx1"/>
            </a:solidFill>
            <a:miter lim="800000"/>
            <a:headEnd/>
            <a:tailEnd/>
          </a:ln>
        </p:spPr>
      </p:pic>
      <p:pic>
        <p:nvPicPr>
          <p:cNvPr id="5" name="Picture 2"/>
          <p:cNvPicPr>
            <a:picLocks noChangeAspect="1" noChangeArrowheads="1"/>
          </p:cNvPicPr>
          <p:nvPr/>
        </p:nvPicPr>
        <p:blipFill>
          <a:blip r:embed="rId3" cstate="screen"/>
          <a:srcRect/>
          <a:stretch>
            <a:fillRect/>
          </a:stretch>
        </p:blipFill>
        <p:spPr bwMode="auto">
          <a:xfrm rot="21258847">
            <a:off x="1018625" y="1688196"/>
            <a:ext cx="3327621" cy="4245585"/>
          </a:xfrm>
          <a:prstGeom prst="rect">
            <a:avLst/>
          </a:prstGeom>
          <a:noFill/>
          <a:ln w="9525">
            <a:solidFill>
              <a:schemeClr val="tx1"/>
            </a:solidFill>
            <a:miter lim="800000"/>
            <a:headEnd/>
            <a:tailEnd/>
          </a:ln>
        </p:spPr>
      </p:pic>
      <p:sp>
        <p:nvSpPr>
          <p:cNvPr id="6" name="TextBox 5"/>
          <p:cNvSpPr txBox="1"/>
          <p:nvPr/>
        </p:nvSpPr>
        <p:spPr>
          <a:xfrm>
            <a:off x="1205630" y="6114366"/>
            <a:ext cx="6297460" cy="646331"/>
          </a:xfrm>
          <a:prstGeom prst="rect">
            <a:avLst/>
          </a:prstGeom>
          <a:noFill/>
        </p:spPr>
        <p:txBody>
          <a:bodyPr wrap="square" rtlCol="0">
            <a:spAutoFit/>
          </a:bodyPr>
          <a:lstStyle/>
          <a:p>
            <a:pPr algn="ctr"/>
            <a:r>
              <a:rPr lang="en-US" dirty="0" smtClean="0">
                <a:hlinkClick r:id="rId4"/>
              </a:rPr>
              <a:t>http://www.ohioadolescenthealth.org/sleep-resources.html</a:t>
            </a:r>
            <a:endParaRPr lang="en-US" dirty="0" smtClean="0"/>
          </a:p>
          <a:p>
            <a:endParaRPr lang="en-US" dirty="0"/>
          </a:p>
        </p:txBody>
      </p:sp>
      <p:sp>
        <p:nvSpPr>
          <p:cNvPr id="7" name="Title 6"/>
          <p:cNvSpPr>
            <a:spLocks noGrp="1"/>
          </p:cNvSpPr>
          <p:nvPr>
            <p:ph type="title"/>
          </p:nvPr>
        </p:nvSpPr>
        <p:spPr>
          <a:xfrm>
            <a:off x="457200" y="274638"/>
            <a:ext cx="8229600" cy="877757"/>
          </a:xfrm>
        </p:spPr>
        <p:txBody>
          <a:bodyPr>
            <a:normAutofit fontScale="90000"/>
          </a:bodyPr>
          <a:lstStyle/>
          <a:p>
            <a:r>
              <a:rPr lang="en-US" dirty="0" smtClean="0"/>
              <a:t>More resources, compiled by Ohio’s Dr. Dean Beebe:</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5139" name="Picture 3"/>
          <p:cNvPicPr>
            <a:picLocks noChangeAspect="1" noChangeArrowheads="1"/>
          </p:cNvPicPr>
          <p:nvPr/>
        </p:nvPicPr>
        <p:blipFill>
          <a:blip r:embed="rId2" cstate="screen"/>
          <a:srcRect/>
          <a:stretch>
            <a:fillRect/>
          </a:stretch>
        </p:blipFill>
        <p:spPr bwMode="auto">
          <a:xfrm>
            <a:off x="2567836" y="1065006"/>
            <a:ext cx="3983276" cy="4960305"/>
          </a:xfrm>
          <a:prstGeom prst="rect">
            <a:avLst/>
          </a:prstGeom>
          <a:noFill/>
          <a:ln w="9525">
            <a:solidFill>
              <a:schemeClr val="tx1"/>
            </a:solidFill>
            <a:miter lim="800000"/>
            <a:headEnd/>
            <a:tailEnd/>
          </a:ln>
        </p:spPr>
      </p:pic>
      <p:sp>
        <p:nvSpPr>
          <p:cNvPr id="4" name="TextBox 3"/>
          <p:cNvSpPr txBox="1"/>
          <p:nvPr/>
        </p:nvSpPr>
        <p:spPr>
          <a:xfrm>
            <a:off x="713984" y="6211669"/>
            <a:ext cx="7528142" cy="646331"/>
          </a:xfrm>
          <a:prstGeom prst="rect">
            <a:avLst/>
          </a:prstGeom>
          <a:noFill/>
        </p:spPr>
        <p:txBody>
          <a:bodyPr wrap="square" rtlCol="0">
            <a:spAutoFit/>
          </a:bodyPr>
          <a:lstStyle/>
          <a:p>
            <a:pPr algn="ctr"/>
            <a:r>
              <a:rPr lang="en-US" dirty="0" smtClean="0">
                <a:hlinkClick r:id="rId3"/>
              </a:rPr>
              <a:t>http://www.startschoollater.net/download-flyers.html</a:t>
            </a:r>
            <a:endParaRPr lang="en-US" dirty="0" smtClean="0"/>
          </a:p>
          <a:p>
            <a:pPr algn="ctr"/>
            <a:endParaRPr lang="en-US" dirty="0"/>
          </a:p>
        </p:txBody>
      </p:sp>
      <p:sp>
        <p:nvSpPr>
          <p:cNvPr id="5" name="Title 4"/>
          <p:cNvSpPr>
            <a:spLocks noGrp="1"/>
          </p:cNvSpPr>
          <p:nvPr>
            <p:ph type="title"/>
          </p:nvPr>
        </p:nvSpPr>
        <p:spPr>
          <a:xfrm>
            <a:off x="457200" y="0"/>
            <a:ext cx="8229600" cy="1371600"/>
          </a:xfrm>
        </p:spPr>
        <p:txBody>
          <a:bodyPr>
            <a:normAutofit fontScale="90000"/>
          </a:bodyPr>
          <a:lstStyle/>
          <a:p>
            <a:r>
              <a:rPr lang="en-US" dirty="0" smtClean="0"/>
              <a:t>Free Handout from Start School Later</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9" name="Picture 3"/>
          <p:cNvPicPr>
            <a:picLocks noChangeAspect="1" noChangeArrowheads="1"/>
          </p:cNvPicPr>
          <p:nvPr/>
        </p:nvPicPr>
        <p:blipFill>
          <a:blip r:embed="rId2" cstate="screen"/>
          <a:srcRect/>
          <a:stretch>
            <a:fillRect/>
          </a:stretch>
        </p:blipFill>
        <p:spPr bwMode="auto">
          <a:xfrm>
            <a:off x="2979425" y="1753643"/>
            <a:ext cx="3233548" cy="4208745"/>
          </a:xfrm>
          <a:prstGeom prst="rect">
            <a:avLst/>
          </a:prstGeom>
          <a:noFill/>
          <a:ln w="9525">
            <a:noFill/>
            <a:miter lim="800000"/>
            <a:headEnd/>
            <a:tailEnd/>
          </a:ln>
        </p:spPr>
      </p:pic>
      <p:sp>
        <p:nvSpPr>
          <p:cNvPr id="4" name="TextBox 3"/>
          <p:cNvSpPr txBox="1"/>
          <p:nvPr/>
        </p:nvSpPr>
        <p:spPr>
          <a:xfrm>
            <a:off x="531313" y="6150279"/>
            <a:ext cx="8124172" cy="646331"/>
          </a:xfrm>
          <a:prstGeom prst="rect">
            <a:avLst/>
          </a:prstGeom>
          <a:noFill/>
        </p:spPr>
        <p:txBody>
          <a:bodyPr wrap="square" rtlCol="0">
            <a:spAutoFit/>
          </a:bodyPr>
          <a:lstStyle/>
          <a:p>
            <a:pPr algn="ctr"/>
            <a:r>
              <a:rPr lang="en-US" dirty="0" smtClean="0">
                <a:hlinkClick r:id="rId3"/>
              </a:rPr>
              <a:t>http://www.nhlbi.nih.gov/health-pro/resources/sleep/problem-sleepiness</a:t>
            </a:r>
            <a:endParaRPr lang="en-US" dirty="0" smtClean="0"/>
          </a:p>
          <a:p>
            <a:pPr algn="ctr"/>
            <a:endParaRPr lang="en-US" dirty="0"/>
          </a:p>
        </p:txBody>
      </p:sp>
      <p:sp>
        <p:nvSpPr>
          <p:cNvPr id="5" name="Title 4"/>
          <p:cNvSpPr>
            <a:spLocks noGrp="1"/>
          </p:cNvSpPr>
          <p:nvPr>
            <p:ph type="title"/>
          </p:nvPr>
        </p:nvSpPr>
        <p:spPr>
          <a:xfrm>
            <a:off x="457200" y="0"/>
            <a:ext cx="8229600" cy="1164921"/>
          </a:xfrm>
        </p:spPr>
        <p:txBody>
          <a:bodyPr/>
          <a:lstStyle/>
          <a:p>
            <a:r>
              <a:rPr lang="en-US" dirty="0" smtClean="0"/>
              <a:t>Free 9-page guide from NIH</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75363" y="-162838"/>
            <a:ext cx="8668011" cy="1315233"/>
          </a:xfrm>
        </p:spPr>
        <p:txBody>
          <a:bodyPr>
            <a:normAutofit/>
          </a:bodyPr>
          <a:lstStyle/>
          <a:p>
            <a:r>
              <a:rPr lang="en-US" dirty="0" smtClean="0"/>
              <a:t>Free 4-page resource from SAMHSA</a:t>
            </a:r>
            <a:endParaRPr lang="en-US" dirty="0"/>
          </a:p>
        </p:txBody>
      </p:sp>
      <p:pic>
        <p:nvPicPr>
          <p:cNvPr id="4098" name="Picture 2"/>
          <p:cNvPicPr>
            <a:picLocks noGrp="1" noChangeAspect="1" noChangeArrowheads="1"/>
          </p:cNvPicPr>
          <p:nvPr>
            <p:ph idx="1"/>
          </p:nvPr>
        </p:nvPicPr>
        <p:blipFill>
          <a:blip r:embed="rId2" cstate="screen"/>
          <a:srcRect/>
          <a:stretch>
            <a:fillRect/>
          </a:stretch>
        </p:blipFill>
        <p:spPr bwMode="auto">
          <a:xfrm>
            <a:off x="2730673" y="991842"/>
            <a:ext cx="3795387" cy="4942828"/>
          </a:xfrm>
          <a:prstGeom prst="rect">
            <a:avLst/>
          </a:prstGeom>
          <a:noFill/>
          <a:ln w="9525">
            <a:solidFill>
              <a:schemeClr val="accent1"/>
            </a:solidFill>
            <a:miter lim="800000"/>
            <a:headEnd/>
            <a:tailEnd/>
          </a:ln>
        </p:spPr>
      </p:pic>
      <p:sp>
        <p:nvSpPr>
          <p:cNvPr id="5" name="TextBox 4"/>
          <p:cNvSpPr txBox="1"/>
          <p:nvPr/>
        </p:nvSpPr>
        <p:spPr>
          <a:xfrm>
            <a:off x="457200" y="6087648"/>
            <a:ext cx="8386175" cy="923330"/>
          </a:xfrm>
          <a:prstGeom prst="rect">
            <a:avLst/>
          </a:prstGeom>
          <a:noFill/>
        </p:spPr>
        <p:txBody>
          <a:bodyPr wrap="square" rtlCol="0">
            <a:spAutoFit/>
          </a:bodyPr>
          <a:lstStyle/>
          <a:p>
            <a:r>
              <a:rPr lang="en-US" dirty="0" smtClean="0">
                <a:hlinkClick r:id="rId3"/>
              </a:rPr>
              <a:t>http://store.samhsa.gov/product/Treating-Sleep-Problems-of-People-in-Recovery-From-Substance-Use-Disorders/SMA14-4859</a:t>
            </a:r>
            <a:endParaRPr lang="en-US" dirty="0" smtClean="0"/>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Barriers to Sleep for Adolescents</a:t>
            </a:r>
            <a:endParaRPr lang="en-US" u="sng" dirty="0"/>
          </a:p>
        </p:txBody>
      </p:sp>
      <p:sp>
        <p:nvSpPr>
          <p:cNvPr id="3" name="Content Placeholder 2"/>
          <p:cNvSpPr>
            <a:spLocks noGrp="1"/>
          </p:cNvSpPr>
          <p:nvPr>
            <p:ph idx="1"/>
          </p:nvPr>
        </p:nvSpPr>
        <p:spPr>
          <a:xfrm>
            <a:off x="2438400" y="2743200"/>
            <a:ext cx="6248400" cy="3810000"/>
          </a:xfrm>
        </p:spPr>
        <p:txBody>
          <a:bodyPr/>
          <a:lstStyle/>
          <a:p>
            <a:r>
              <a:rPr lang="en-US" dirty="0" smtClean="0"/>
              <a:t>Lack of Awareness</a:t>
            </a:r>
          </a:p>
          <a:p>
            <a:r>
              <a:rPr lang="en-US" dirty="0" smtClean="0"/>
              <a:t>Evening Stimulation</a:t>
            </a:r>
          </a:p>
          <a:p>
            <a:r>
              <a:rPr lang="en-US" dirty="0" smtClean="0"/>
              <a:t>Early Wake Times</a:t>
            </a:r>
          </a:p>
          <a:p>
            <a:endParaRPr lang="en-US" dirty="0" smtClean="0"/>
          </a:p>
        </p:txBody>
      </p:sp>
      <p:pic>
        <p:nvPicPr>
          <p:cNvPr id="5" name="Picture 4" descr="View Details"/>
          <p:cNvPicPr>
            <a:picLocks noChangeAspect="1" noChangeArrowheads="1"/>
          </p:cNvPicPr>
          <p:nvPr/>
        </p:nvPicPr>
        <p:blipFill>
          <a:blip r:embed="rId3" cstate="screen"/>
          <a:srcRect t="13889" r="2779" b="13889"/>
          <a:stretch>
            <a:fillRect/>
          </a:stretch>
        </p:blipFill>
        <p:spPr bwMode="auto">
          <a:xfrm>
            <a:off x="3657600" y="1447800"/>
            <a:ext cx="1491722" cy="1108075"/>
          </a:xfrm>
          <a:prstGeom prst="rect">
            <a:avLst/>
          </a:prstGeom>
          <a:noFill/>
          <a:ln w="9525">
            <a:solidFill>
              <a:srgbClr val="FF0000"/>
            </a:solidFill>
            <a:miter lim="800000"/>
            <a:headEnd/>
            <a:tailEnd/>
          </a:ln>
        </p:spPr>
      </p:pic>
      <p:pic>
        <p:nvPicPr>
          <p:cNvPr id="6" name="Picture 2" descr="View Details"/>
          <p:cNvPicPr>
            <a:picLocks noChangeAspect="1" noChangeArrowheads="1"/>
          </p:cNvPicPr>
          <p:nvPr/>
        </p:nvPicPr>
        <p:blipFill>
          <a:blip r:embed="rId4" cstate="screen"/>
          <a:srcRect/>
          <a:stretch>
            <a:fillRect/>
          </a:stretch>
        </p:blipFill>
        <p:spPr bwMode="auto">
          <a:xfrm rot="1297357">
            <a:off x="6918102" y="3108103"/>
            <a:ext cx="914401" cy="914401"/>
          </a:xfrm>
          <a:prstGeom prst="rect">
            <a:avLst/>
          </a:prstGeom>
          <a:noFill/>
        </p:spPr>
      </p:pic>
      <p:pic>
        <p:nvPicPr>
          <p:cNvPr id="3074" name="Picture 2" descr="Image result for ipad"/>
          <p:cNvPicPr>
            <a:picLocks noChangeAspect="1" noChangeArrowheads="1"/>
          </p:cNvPicPr>
          <p:nvPr/>
        </p:nvPicPr>
        <p:blipFill>
          <a:blip r:embed="rId5" cstate="screen"/>
          <a:srcRect/>
          <a:stretch>
            <a:fillRect/>
          </a:stretch>
        </p:blipFill>
        <p:spPr bwMode="auto">
          <a:xfrm>
            <a:off x="685800" y="4800600"/>
            <a:ext cx="2705100" cy="1685926"/>
          </a:xfrm>
          <a:prstGeom prst="rect">
            <a:avLst/>
          </a:prstGeom>
          <a:noFill/>
          <a:ln>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withEffect">
                                  <p:stCondLst>
                                    <p:cond delay="0"/>
                                  </p:stCondLst>
                                  <p:iterate type="lt">
                                    <p:tmPct val="4000"/>
                                  </p:iterate>
                                  <p:childTnLst>
                                    <p:set>
                                      <p:cBhvr override="childStyle">
                                        <p:cTn id="6" dur="500" fill="hold"/>
                                        <p:tgtEl>
                                          <p:spTgt spid="3">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Evening Stimulation</a:t>
            </a:r>
            <a:endParaRPr lang="en-US" u="sng" dirty="0"/>
          </a:p>
        </p:txBody>
      </p:sp>
      <p:sp>
        <p:nvSpPr>
          <p:cNvPr id="3" name="Content Placeholder 2"/>
          <p:cNvSpPr>
            <a:spLocks noGrp="1"/>
          </p:cNvSpPr>
          <p:nvPr>
            <p:ph idx="1"/>
          </p:nvPr>
        </p:nvSpPr>
        <p:spPr>
          <a:xfrm>
            <a:off x="457200" y="1600204"/>
            <a:ext cx="8229600" cy="4537549"/>
          </a:xfrm>
        </p:spPr>
        <p:txBody>
          <a:bodyPr>
            <a:normAutofit lnSpcReduction="10000"/>
          </a:bodyPr>
          <a:lstStyle/>
          <a:p>
            <a:r>
              <a:rPr lang="en-US" dirty="0" smtClean="0"/>
              <a:t>TV</a:t>
            </a:r>
          </a:p>
          <a:p>
            <a:r>
              <a:rPr lang="en-US" dirty="0" smtClean="0"/>
              <a:t>Video Games</a:t>
            </a:r>
          </a:p>
          <a:p>
            <a:r>
              <a:rPr lang="en-US" dirty="0" smtClean="0"/>
              <a:t>Studying/Heavy Reading</a:t>
            </a:r>
          </a:p>
          <a:p>
            <a:r>
              <a:rPr lang="en-US" dirty="0" smtClean="0"/>
              <a:t>Bright or Flickering Light</a:t>
            </a:r>
          </a:p>
          <a:p>
            <a:r>
              <a:rPr lang="en-US" dirty="0" smtClean="0"/>
              <a:t>Exercise, sports practices </a:t>
            </a:r>
          </a:p>
          <a:p>
            <a:pPr>
              <a:buNone/>
            </a:pPr>
            <a:r>
              <a:rPr lang="en-US" dirty="0" smtClean="0"/>
              <a:t>	(ideally not within 2-3 hrs of bedtime)</a:t>
            </a:r>
          </a:p>
          <a:p>
            <a:r>
              <a:rPr lang="en-US" dirty="0" smtClean="0"/>
              <a:t>Caffeine</a:t>
            </a:r>
          </a:p>
          <a:p>
            <a:pPr>
              <a:buNone/>
            </a:pPr>
            <a:r>
              <a:rPr lang="en-US" dirty="0" smtClean="0"/>
              <a:t>	(teach parents and teens to read labels)</a:t>
            </a:r>
          </a:p>
          <a:p>
            <a:pPr>
              <a:buNone/>
            </a:pPr>
            <a:endParaRPr lang="en-US" dirty="0"/>
          </a:p>
        </p:txBody>
      </p:sp>
      <p:pic>
        <p:nvPicPr>
          <p:cNvPr id="623620" name="Picture 4" descr="View Details"/>
          <p:cNvPicPr>
            <a:picLocks noChangeAspect="1" noChangeArrowheads="1" noCrop="1"/>
          </p:cNvPicPr>
          <p:nvPr/>
        </p:nvPicPr>
        <p:blipFill>
          <a:blip r:embed="rId3" cstate="screen"/>
          <a:srcRect/>
          <a:stretch>
            <a:fillRect/>
          </a:stretch>
        </p:blipFill>
        <p:spPr bwMode="auto">
          <a:xfrm>
            <a:off x="4648200" y="1600200"/>
            <a:ext cx="914401" cy="914401"/>
          </a:xfrm>
          <a:prstGeom prst="rect">
            <a:avLst/>
          </a:prstGeom>
          <a:noFill/>
        </p:spPr>
      </p:pic>
      <p:pic>
        <p:nvPicPr>
          <p:cNvPr id="2050" name="Picture 2" descr="Image result"/>
          <p:cNvPicPr>
            <a:picLocks noChangeAspect="1" noChangeArrowheads="1"/>
          </p:cNvPicPr>
          <p:nvPr/>
        </p:nvPicPr>
        <p:blipFill>
          <a:blip r:embed="rId4" cstate="screen"/>
          <a:srcRect/>
          <a:stretch>
            <a:fillRect/>
          </a:stretch>
        </p:blipFill>
        <p:spPr bwMode="auto">
          <a:xfrm>
            <a:off x="7816173" y="5110619"/>
            <a:ext cx="870627" cy="158454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050"/>
                                        </p:tgtEl>
                                        <p:attrNameLst>
                                          <p:attrName>style.visibility</p:attrName>
                                        </p:attrNameLst>
                                      </p:cBhvr>
                                      <p:to>
                                        <p:strVal val="visible"/>
                                      </p:to>
                                    </p:set>
                                    <p:anim calcmode="lin" valueType="num">
                                      <p:cBhvr additive="base">
                                        <p:cTn id="47" dur="500" fill="hold"/>
                                        <p:tgtEl>
                                          <p:spTgt spid="2050"/>
                                        </p:tgtEl>
                                        <p:attrNameLst>
                                          <p:attrName>ppt_x</p:attrName>
                                        </p:attrNameLst>
                                      </p:cBhvr>
                                      <p:tavLst>
                                        <p:tav tm="0">
                                          <p:val>
                                            <p:strVal val="#ppt_x"/>
                                          </p:val>
                                        </p:tav>
                                        <p:tav tm="100000">
                                          <p:val>
                                            <p:strVal val="#ppt_x"/>
                                          </p:val>
                                        </p:tav>
                                      </p:tavLst>
                                    </p:anim>
                                    <p:anim calcmode="lin" valueType="num">
                                      <p:cBhvr additive="base">
                                        <p:cTn id="4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23" y="0"/>
            <a:ext cx="9144000" cy="6858000"/>
          </a:xfrm>
          <a:prstGeom prst="rect">
            <a:avLst/>
          </a:prstGeom>
          <a:solidFill>
            <a:srgbClr val="2FBEB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187451" y="152400"/>
            <a:ext cx="8769096" cy="647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489411" y="2226707"/>
            <a:ext cx="8121079" cy="1569660"/>
          </a:xfrm>
          <a:prstGeom prst="rect">
            <a:avLst/>
          </a:prstGeom>
          <a:noFill/>
        </p:spPr>
        <p:txBody>
          <a:bodyPr wrap="square" rtlCol="0">
            <a:spAutoFit/>
          </a:bodyPr>
          <a:lstStyle/>
          <a:p>
            <a:r>
              <a:rPr lang="en-US" sz="2400" dirty="0" smtClean="0">
                <a:solidFill>
                  <a:srgbClr val="000000"/>
                </a:solidFill>
                <a:latin typeface="Bell MT"/>
                <a:ea typeface="Times New Roman"/>
                <a:cs typeface="Andalus"/>
              </a:rPr>
              <a:t>DISCLAIMER: The content and views contained in these presentations do not necessarily represent the official policies of the Office of the Assistant Secretary for Health or the U.S. Department of Health and Human Services.</a:t>
            </a:r>
          </a:p>
        </p:txBody>
      </p:sp>
    </p:spTree>
    <p:extLst>
      <p:ext uri="{BB962C8B-B14F-4D97-AF65-F5344CB8AC3E}">
        <p14:creationId xmlns="" xmlns:p14="http://schemas.microsoft.com/office/powerpoint/2010/main" val="40111175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Barriers to Sleep for Adolescents</a:t>
            </a:r>
            <a:endParaRPr lang="en-US" u="sng" dirty="0"/>
          </a:p>
        </p:txBody>
      </p:sp>
      <p:sp>
        <p:nvSpPr>
          <p:cNvPr id="3" name="Content Placeholder 2"/>
          <p:cNvSpPr>
            <a:spLocks noGrp="1"/>
          </p:cNvSpPr>
          <p:nvPr>
            <p:ph idx="1"/>
          </p:nvPr>
        </p:nvSpPr>
        <p:spPr>
          <a:xfrm>
            <a:off x="2438400" y="2743200"/>
            <a:ext cx="6248400" cy="3810000"/>
          </a:xfrm>
        </p:spPr>
        <p:txBody>
          <a:bodyPr/>
          <a:lstStyle/>
          <a:p>
            <a:r>
              <a:rPr lang="en-US" dirty="0" smtClean="0"/>
              <a:t>Lack of Awareness</a:t>
            </a:r>
          </a:p>
          <a:p>
            <a:r>
              <a:rPr lang="en-US" dirty="0" smtClean="0"/>
              <a:t>Evening Stimulation</a:t>
            </a:r>
          </a:p>
          <a:p>
            <a:r>
              <a:rPr lang="en-US" dirty="0" smtClean="0"/>
              <a:t>Early Wake Times</a:t>
            </a:r>
          </a:p>
        </p:txBody>
      </p:sp>
      <p:pic>
        <p:nvPicPr>
          <p:cNvPr id="5" name="Picture 4" descr="View Details"/>
          <p:cNvPicPr>
            <a:picLocks noChangeAspect="1" noChangeArrowheads="1"/>
          </p:cNvPicPr>
          <p:nvPr/>
        </p:nvPicPr>
        <p:blipFill>
          <a:blip r:embed="rId3" cstate="screen"/>
          <a:srcRect t="13889" r="2779" b="13889"/>
          <a:stretch>
            <a:fillRect/>
          </a:stretch>
        </p:blipFill>
        <p:spPr bwMode="auto">
          <a:xfrm>
            <a:off x="3657600" y="1447800"/>
            <a:ext cx="1491722" cy="1108075"/>
          </a:xfrm>
          <a:prstGeom prst="rect">
            <a:avLst/>
          </a:prstGeom>
          <a:noFill/>
          <a:ln w="9525">
            <a:solidFill>
              <a:srgbClr val="FF0000"/>
            </a:solidFill>
            <a:miter lim="800000"/>
            <a:headEnd/>
            <a:tailEnd/>
          </a:ln>
        </p:spPr>
      </p:pic>
      <p:pic>
        <p:nvPicPr>
          <p:cNvPr id="6" name="Picture 2" descr="View Details"/>
          <p:cNvPicPr>
            <a:picLocks noChangeAspect="1" noChangeArrowheads="1"/>
          </p:cNvPicPr>
          <p:nvPr/>
        </p:nvPicPr>
        <p:blipFill>
          <a:blip r:embed="rId4" cstate="screen"/>
          <a:srcRect/>
          <a:stretch>
            <a:fillRect/>
          </a:stretch>
        </p:blipFill>
        <p:spPr bwMode="auto">
          <a:xfrm rot="1297357">
            <a:off x="6918102" y="3108103"/>
            <a:ext cx="914401" cy="914401"/>
          </a:xfrm>
          <a:prstGeom prst="rect">
            <a:avLst/>
          </a:prstGeom>
          <a:noFill/>
        </p:spPr>
      </p:pic>
      <p:pic>
        <p:nvPicPr>
          <p:cNvPr id="3074" name="Picture 2" descr="Image result for ipad"/>
          <p:cNvPicPr>
            <a:picLocks noChangeAspect="1" noChangeArrowheads="1"/>
          </p:cNvPicPr>
          <p:nvPr/>
        </p:nvPicPr>
        <p:blipFill>
          <a:blip r:embed="rId5" cstate="screen"/>
          <a:srcRect/>
          <a:stretch>
            <a:fillRect/>
          </a:stretch>
        </p:blipFill>
        <p:spPr bwMode="auto">
          <a:xfrm>
            <a:off x="685800" y="4800600"/>
            <a:ext cx="2705100" cy="1685926"/>
          </a:xfrm>
          <a:prstGeom prst="rect">
            <a:avLst/>
          </a:prstGeom>
          <a:noFill/>
          <a:ln>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withEffect">
                                  <p:stCondLst>
                                    <p:cond delay="0"/>
                                  </p:stCondLst>
                                  <p:iterate type="lt">
                                    <p:tmPct val="4000"/>
                                  </p:iterate>
                                  <p:childTnLst>
                                    <p:set>
                                      <p:cBhvr override="childStyle">
                                        <p:cTn id="6"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1"/>
          <p:cNvPicPr>
            <a:picLocks noChangeAspect="1" noChangeArrowheads="1"/>
          </p:cNvPicPr>
          <p:nvPr/>
        </p:nvPicPr>
        <p:blipFill>
          <a:blip r:embed="rId3" cstate="screen"/>
          <a:srcRect/>
          <a:stretch>
            <a:fillRect/>
          </a:stretch>
        </p:blipFill>
        <p:spPr bwMode="auto">
          <a:xfrm>
            <a:off x="0" y="1581834"/>
            <a:ext cx="9143999" cy="4730706"/>
          </a:xfrm>
          <a:prstGeom prst="rect">
            <a:avLst/>
          </a:prstGeom>
          <a:noFill/>
          <a:ln w="9525">
            <a:noFill/>
            <a:miter lim="800000"/>
            <a:headEnd/>
            <a:tailEnd/>
          </a:ln>
        </p:spPr>
      </p:pic>
      <p:sp>
        <p:nvSpPr>
          <p:cNvPr id="6" name="Rectangle 5"/>
          <p:cNvSpPr/>
          <p:nvPr/>
        </p:nvSpPr>
        <p:spPr>
          <a:xfrm>
            <a:off x="5791199" y="5098093"/>
            <a:ext cx="2688921" cy="61690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rved Down Arrow 10"/>
          <p:cNvSpPr/>
          <p:nvPr/>
        </p:nvSpPr>
        <p:spPr>
          <a:xfrm rot="15514982">
            <a:off x="-118851" y="2552700"/>
            <a:ext cx="762000" cy="381000"/>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2" name="Curved Down Arrow 11"/>
          <p:cNvSpPr/>
          <p:nvPr/>
        </p:nvSpPr>
        <p:spPr>
          <a:xfrm rot="6565392">
            <a:off x="8099119" y="5870141"/>
            <a:ext cx="762000" cy="381000"/>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6" name="Title 1"/>
          <p:cNvSpPr>
            <a:spLocks noGrp="1"/>
          </p:cNvSpPr>
          <p:nvPr>
            <p:ph type="title"/>
          </p:nvPr>
        </p:nvSpPr>
        <p:spPr>
          <a:xfrm>
            <a:off x="228600" y="147782"/>
            <a:ext cx="8767618" cy="1328593"/>
          </a:xfrm>
        </p:spPr>
        <p:txBody>
          <a:bodyPr>
            <a:normAutofit fontScale="90000"/>
          </a:bodyPr>
          <a:lstStyle/>
          <a:p>
            <a:r>
              <a:rPr lang="en-US" dirty="0" smtClean="0"/>
              <a:t>Why Are Adolescents </a:t>
            </a:r>
            <a:br>
              <a:rPr lang="en-US" dirty="0" smtClean="0"/>
            </a:br>
            <a:r>
              <a:rPr lang="en-US" dirty="0" smtClean="0"/>
              <a:t>Sleep-Deprived?</a:t>
            </a:r>
            <a:br>
              <a:rPr lang="en-US" dirty="0" smtClean="0"/>
            </a:br>
            <a:endParaRPr lang="en-US" sz="1600" dirty="0"/>
          </a:p>
        </p:txBody>
      </p:sp>
      <p:sp>
        <p:nvSpPr>
          <p:cNvPr id="10" name="Rectangle 9"/>
          <p:cNvSpPr/>
          <p:nvPr/>
        </p:nvSpPr>
        <p:spPr>
          <a:xfrm>
            <a:off x="524298" y="3154371"/>
            <a:ext cx="1467340" cy="4907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2743200"/>
            <a:ext cx="2543828" cy="53270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292246" y="5761745"/>
            <a:ext cx="661792" cy="150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29407" y="5836977"/>
            <a:ext cx="3200400" cy="646331"/>
          </a:xfrm>
          <a:prstGeom prst="rect">
            <a:avLst/>
          </a:prstGeom>
          <a:solidFill>
            <a:srgbClr val="FFFF00"/>
          </a:solidFill>
          <a:ln w="38100">
            <a:solidFill>
              <a:srgbClr val="C00000"/>
            </a:solidFill>
          </a:ln>
        </p:spPr>
        <p:txBody>
          <a:bodyPr wrap="square" rtlCol="0">
            <a:spAutoFit/>
          </a:bodyPr>
          <a:lstStyle/>
          <a:p>
            <a:r>
              <a:rPr lang="en-US" b="1" dirty="0" smtClean="0">
                <a:solidFill>
                  <a:schemeClr val="accent1">
                    <a:lumMod val="50000"/>
                  </a:schemeClr>
                </a:solidFill>
              </a:rPr>
              <a:t>22:30</a:t>
            </a:r>
            <a:r>
              <a:rPr lang="en-US" dirty="0" smtClean="0"/>
              <a:t>    Adolescent melatonin </a:t>
            </a:r>
          </a:p>
          <a:p>
            <a:r>
              <a:rPr lang="en-US" dirty="0" smtClean="0"/>
              <a:t>             secretion starts</a:t>
            </a:r>
            <a:endParaRPr lang="en-US" dirty="0"/>
          </a:p>
        </p:txBody>
      </p:sp>
      <p:sp>
        <p:nvSpPr>
          <p:cNvPr id="14" name="Rectangle 13"/>
          <p:cNvSpPr/>
          <p:nvPr/>
        </p:nvSpPr>
        <p:spPr>
          <a:xfrm>
            <a:off x="2772428" y="1792068"/>
            <a:ext cx="659704" cy="3394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265124" y="2114190"/>
            <a:ext cx="659704" cy="3242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 y="1792068"/>
            <a:ext cx="3048000" cy="646331"/>
          </a:xfrm>
          <a:prstGeom prst="rect">
            <a:avLst/>
          </a:prstGeom>
          <a:solidFill>
            <a:srgbClr val="FFFF00"/>
          </a:solidFill>
          <a:ln w="38100">
            <a:solidFill>
              <a:srgbClr val="C00000"/>
            </a:solidFill>
          </a:ln>
        </p:spPr>
        <p:txBody>
          <a:bodyPr wrap="square" rtlCol="0">
            <a:spAutoFit/>
          </a:bodyPr>
          <a:lstStyle/>
          <a:p>
            <a:r>
              <a:rPr lang="en-US" dirty="0" smtClean="0"/>
              <a:t>Adolescent  melatonin secretion stops           </a:t>
            </a:r>
            <a:r>
              <a:rPr lang="en-US" b="1" dirty="0" smtClean="0">
                <a:solidFill>
                  <a:schemeClr val="accent1">
                    <a:lumMod val="50000"/>
                  </a:schemeClr>
                </a:solidFill>
              </a:rPr>
              <a:t>09:00</a:t>
            </a:r>
            <a:endParaRPr lang="en-US" b="1" dirty="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heckerboard(across)">
                                      <p:cBhvr>
                                        <p:cTn id="13" dur="500"/>
                                        <p:tgtEl>
                                          <p:spTgt spid="12"/>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9" grpId="0" animBg="1"/>
      <p:bldP spid="14" grpId="0" animBg="1"/>
      <p:bldP spid="15" grpId="0" animBg="1"/>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NASW ohio small logo.jpg"/>
          <p:cNvPicPr>
            <a:picLocks noChangeAspect="1"/>
          </p:cNvPicPr>
          <p:nvPr/>
        </p:nvPicPr>
        <p:blipFill>
          <a:blip r:embed="rId2" cstate="screen"/>
          <a:stretch>
            <a:fillRect/>
          </a:stretch>
        </p:blipFill>
        <p:spPr>
          <a:xfrm>
            <a:off x="1776261" y="734600"/>
            <a:ext cx="1377340" cy="1377340"/>
          </a:xfrm>
          <a:prstGeom prst="rect">
            <a:avLst/>
          </a:prstGeom>
        </p:spPr>
      </p:pic>
      <p:pic>
        <p:nvPicPr>
          <p:cNvPr id="17" name="Picture 2"/>
          <p:cNvPicPr>
            <a:picLocks noChangeAspect="1" noChangeArrowheads="1"/>
          </p:cNvPicPr>
          <p:nvPr/>
        </p:nvPicPr>
        <p:blipFill>
          <a:blip r:embed="rId3" cstate="screen"/>
          <a:srcRect/>
          <a:stretch>
            <a:fillRect/>
          </a:stretch>
        </p:blipFill>
        <p:spPr bwMode="auto">
          <a:xfrm>
            <a:off x="460375" y="2566270"/>
            <a:ext cx="2615112" cy="1014022"/>
          </a:xfrm>
          <a:prstGeom prst="rect">
            <a:avLst/>
          </a:prstGeom>
          <a:noFill/>
          <a:ln w="9525">
            <a:noFill/>
            <a:miter lim="800000"/>
            <a:headEnd/>
            <a:tailEnd/>
          </a:ln>
        </p:spPr>
      </p:pic>
      <p:pic>
        <p:nvPicPr>
          <p:cNvPr id="16" name="Picture 2"/>
          <p:cNvPicPr>
            <a:picLocks noChangeAspect="1" noChangeArrowheads="1"/>
          </p:cNvPicPr>
          <p:nvPr/>
        </p:nvPicPr>
        <p:blipFill>
          <a:blip r:embed="rId4" cstate="screen"/>
          <a:srcRect/>
          <a:stretch>
            <a:fillRect/>
          </a:stretch>
        </p:blipFill>
        <p:spPr bwMode="auto">
          <a:xfrm>
            <a:off x="228296" y="4891881"/>
            <a:ext cx="3113718" cy="838309"/>
          </a:xfrm>
          <a:prstGeom prst="rect">
            <a:avLst/>
          </a:prstGeom>
          <a:noFill/>
          <a:ln w="9525">
            <a:solidFill>
              <a:schemeClr val="accent1">
                <a:lumMod val="75000"/>
              </a:schemeClr>
            </a:solidFill>
            <a:miter lim="800000"/>
            <a:headEnd/>
            <a:tailEnd/>
          </a:ln>
        </p:spPr>
      </p:pic>
      <p:sp>
        <p:nvSpPr>
          <p:cNvPr id="10" name="Title 1"/>
          <p:cNvSpPr>
            <a:spLocks noGrp="1"/>
          </p:cNvSpPr>
          <p:nvPr>
            <p:ph type="title"/>
          </p:nvPr>
        </p:nvSpPr>
        <p:spPr>
          <a:xfrm>
            <a:off x="0" y="1"/>
            <a:ext cx="9144000" cy="807928"/>
          </a:xfrm>
        </p:spPr>
        <p:txBody>
          <a:bodyPr>
            <a:normAutofit/>
          </a:bodyPr>
          <a:lstStyle/>
          <a:p>
            <a:r>
              <a:rPr lang="en-US" b="1" dirty="0" smtClean="0"/>
              <a:t>Later middle/high school start times:</a:t>
            </a:r>
            <a:endParaRPr lang="en-US" b="1" dirty="0"/>
          </a:p>
        </p:txBody>
      </p:sp>
      <p:sp>
        <p:nvSpPr>
          <p:cNvPr id="11" name="Content Placeholder 2"/>
          <p:cNvSpPr>
            <a:spLocks noGrp="1"/>
          </p:cNvSpPr>
          <p:nvPr>
            <p:ph idx="1"/>
          </p:nvPr>
        </p:nvSpPr>
        <p:spPr>
          <a:xfrm>
            <a:off x="3757808" y="807930"/>
            <a:ext cx="5386192" cy="6260926"/>
          </a:xfrm>
        </p:spPr>
        <p:txBody>
          <a:bodyPr>
            <a:normAutofit fontScale="85000" lnSpcReduction="10000"/>
          </a:bodyPr>
          <a:lstStyle/>
          <a:p>
            <a:r>
              <a:rPr lang="en-US" dirty="0" smtClean="0"/>
              <a:t>National PTA</a:t>
            </a:r>
          </a:p>
          <a:p>
            <a:r>
              <a:rPr lang="en-US" dirty="0" smtClean="0"/>
              <a:t>American Academy of Pediatrics</a:t>
            </a:r>
          </a:p>
          <a:p>
            <a:r>
              <a:rPr lang="en-US" dirty="0" smtClean="0"/>
              <a:t>American Medical Association</a:t>
            </a:r>
          </a:p>
          <a:p>
            <a:r>
              <a:rPr lang="en-US" dirty="0" smtClean="0"/>
              <a:t>Centers for Disease Control</a:t>
            </a:r>
          </a:p>
          <a:p>
            <a:r>
              <a:rPr lang="en-US" dirty="0" smtClean="0"/>
              <a:t>National Assn of School Nurses</a:t>
            </a:r>
          </a:p>
          <a:p>
            <a:r>
              <a:rPr lang="en-US" dirty="0" smtClean="0"/>
              <a:t>Society of Pediatric Nurses</a:t>
            </a:r>
          </a:p>
          <a:p>
            <a:r>
              <a:rPr lang="en-US" dirty="0" smtClean="0"/>
              <a:t>American Thoracic Society</a:t>
            </a:r>
          </a:p>
          <a:p>
            <a:r>
              <a:rPr lang="en-US" dirty="0" smtClean="0"/>
              <a:t>Education Commission of States</a:t>
            </a:r>
          </a:p>
          <a:p>
            <a:r>
              <a:rPr lang="en-US" dirty="0" smtClean="0"/>
              <a:t>American Psychological Assn</a:t>
            </a:r>
          </a:p>
          <a:p>
            <a:r>
              <a:rPr lang="en-US" dirty="0" smtClean="0"/>
              <a:t>American Sleep Association</a:t>
            </a:r>
          </a:p>
          <a:p>
            <a:r>
              <a:rPr lang="en-US" dirty="0" smtClean="0"/>
              <a:t>American Physiological Association</a:t>
            </a:r>
          </a:p>
          <a:p>
            <a:r>
              <a:rPr lang="en-US" dirty="0" smtClean="0"/>
              <a:t>National Education Association</a:t>
            </a:r>
          </a:p>
          <a:p>
            <a:r>
              <a:rPr lang="en-US" dirty="0" smtClean="0"/>
              <a:t>Family Sleep Institute</a:t>
            </a:r>
          </a:p>
        </p:txBody>
      </p:sp>
      <p:sp>
        <p:nvSpPr>
          <p:cNvPr id="45058" name="AutoShape 2" descr="Site Tit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Site Tit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1"/>
          <p:cNvPicPr>
            <a:picLocks noChangeAspect="1" noChangeArrowheads="1"/>
          </p:cNvPicPr>
          <p:nvPr/>
        </p:nvPicPr>
        <p:blipFill>
          <a:blip r:embed="rId5" cstate="screen"/>
          <a:srcRect/>
          <a:stretch>
            <a:fillRect/>
          </a:stretch>
        </p:blipFill>
        <p:spPr bwMode="auto">
          <a:xfrm>
            <a:off x="1395651" y="5542720"/>
            <a:ext cx="2362157" cy="864204"/>
          </a:xfrm>
          <a:prstGeom prst="rect">
            <a:avLst/>
          </a:prstGeom>
          <a:noFill/>
          <a:ln w="9525">
            <a:solidFill>
              <a:schemeClr val="accent3">
                <a:lumMod val="50000"/>
              </a:schemeClr>
            </a:solidFill>
            <a:miter lim="800000"/>
            <a:headEnd/>
            <a:tailEnd/>
          </a:ln>
        </p:spPr>
      </p:pic>
      <p:pic>
        <p:nvPicPr>
          <p:cNvPr id="7" name="Picture 7"/>
          <p:cNvPicPr>
            <a:picLocks noChangeAspect="1" noChangeArrowheads="1"/>
          </p:cNvPicPr>
          <p:nvPr/>
        </p:nvPicPr>
        <p:blipFill>
          <a:blip r:embed="rId6" cstate="screen"/>
          <a:srcRect/>
          <a:stretch>
            <a:fillRect/>
          </a:stretch>
        </p:blipFill>
        <p:spPr bwMode="auto">
          <a:xfrm>
            <a:off x="2274721" y="3293141"/>
            <a:ext cx="1203861" cy="1203861"/>
          </a:xfrm>
          <a:prstGeom prst="rect">
            <a:avLst/>
          </a:prstGeom>
          <a:noFill/>
          <a:ln w="9525">
            <a:noFill/>
            <a:miter lim="800000"/>
            <a:headEnd/>
            <a:tailEnd/>
          </a:ln>
        </p:spPr>
      </p:pic>
      <p:pic>
        <p:nvPicPr>
          <p:cNvPr id="8" name="Picture 3"/>
          <p:cNvPicPr>
            <a:picLocks noChangeAspect="1" noChangeArrowheads="1"/>
          </p:cNvPicPr>
          <p:nvPr/>
        </p:nvPicPr>
        <p:blipFill>
          <a:blip r:embed="rId7" cstate="screen"/>
          <a:srcRect/>
          <a:stretch>
            <a:fillRect/>
          </a:stretch>
        </p:blipFill>
        <p:spPr bwMode="auto">
          <a:xfrm>
            <a:off x="2749202" y="1311840"/>
            <a:ext cx="914400" cy="1600200"/>
          </a:xfrm>
          <a:prstGeom prst="rect">
            <a:avLst/>
          </a:prstGeom>
          <a:noFill/>
          <a:ln w="9525">
            <a:noFill/>
            <a:miter lim="800000"/>
            <a:headEnd/>
            <a:tailEnd/>
          </a:ln>
        </p:spPr>
      </p:pic>
      <p:pic>
        <p:nvPicPr>
          <p:cNvPr id="45063" name="Picture 7"/>
          <p:cNvPicPr>
            <a:picLocks noChangeAspect="1" noChangeArrowheads="1"/>
          </p:cNvPicPr>
          <p:nvPr/>
        </p:nvPicPr>
        <p:blipFill>
          <a:blip r:embed="rId8" cstate="screen"/>
          <a:srcRect/>
          <a:stretch>
            <a:fillRect/>
          </a:stretch>
        </p:blipFill>
        <p:spPr bwMode="auto">
          <a:xfrm>
            <a:off x="228296" y="807928"/>
            <a:ext cx="1547965" cy="916193"/>
          </a:xfrm>
          <a:prstGeom prst="rect">
            <a:avLst/>
          </a:prstGeom>
          <a:noFill/>
          <a:ln w="9525">
            <a:noFill/>
            <a:miter lim="800000"/>
            <a:headEnd/>
            <a:tailEnd/>
          </a:ln>
        </p:spPr>
      </p:pic>
      <p:pic>
        <p:nvPicPr>
          <p:cNvPr id="12" name="Picture 6"/>
          <p:cNvPicPr>
            <a:picLocks noChangeAspect="1" noChangeArrowheads="1"/>
          </p:cNvPicPr>
          <p:nvPr/>
        </p:nvPicPr>
        <p:blipFill>
          <a:blip r:embed="rId9" cstate="screen"/>
          <a:srcRect/>
          <a:stretch>
            <a:fillRect/>
          </a:stretch>
        </p:blipFill>
        <p:spPr bwMode="auto">
          <a:xfrm>
            <a:off x="803232" y="4185521"/>
            <a:ext cx="1874121" cy="899578"/>
          </a:xfrm>
          <a:prstGeom prst="rect">
            <a:avLst/>
          </a:prstGeom>
          <a:noFill/>
          <a:ln w="9525">
            <a:solidFill>
              <a:schemeClr val="accent2">
                <a:lumMod val="75000"/>
              </a:schemeClr>
            </a:solidFill>
            <a:miter lim="800000"/>
            <a:headEnd/>
            <a:tailEnd/>
          </a:ln>
        </p:spPr>
      </p:pic>
      <p:pic>
        <p:nvPicPr>
          <p:cNvPr id="13" name="Picture 4"/>
          <p:cNvPicPr>
            <a:picLocks noChangeAspect="1" noChangeArrowheads="1"/>
          </p:cNvPicPr>
          <p:nvPr/>
        </p:nvPicPr>
        <p:blipFill>
          <a:blip r:embed="rId10" cstate="screen"/>
          <a:srcRect/>
          <a:stretch>
            <a:fillRect/>
          </a:stretch>
        </p:blipFill>
        <p:spPr bwMode="auto">
          <a:xfrm>
            <a:off x="155575" y="3503634"/>
            <a:ext cx="1905000" cy="609600"/>
          </a:xfrm>
          <a:prstGeom prst="rect">
            <a:avLst/>
          </a:prstGeom>
          <a:noFill/>
          <a:ln w="9525">
            <a:noFill/>
            <a:miter lim="800000"/>
            <a:headEnd/>
            <a:tailEnd/>
          </a:ln>
        </p:spPr>
      </p:pic>
      <p:pic>
        <p:nvPicPr>
          <p:cNvPr id="15" name="Picture 5"/>
          <p:cNvPicPr>
            <a:picLocks noChangeAspect="1" noChangeArrowheads="1"/>
          </p:cNvPicPr>
          <p:nvPr/>
        </p:nvPicPr>
        <p:blipFill>
          <a:blip r:embed="rId11" cstate="screen"/>
          <a:srcRect/>
          <a:stretch>
            <a:fillRect/>
          </a:stretch>
        </p:blipFill>
        <p:spPr bwMode="auto">
          <a:xfrm>
            <a:off x="228296" y="6146297"/>
            <a:ext cx="2289436" cy="654124"/>
          </a:xfrm>
          <a:prstGeom prst="rect">
            <a:avLst/>
          </a:prstGeom>
          <a:noFill/>
          <a:ln w="9525">
            <a:solidFill>
              <a:srgbClr val="FF0000"/>
            </a:solidFill>
            <a:miter lim="800000"/>
            <a:headEnd/>
            <a:tailEnd/>
          </a:ln>
        </p:spPr>
      </p:pic>
      <p:pic>
        <p:nvPicPr>
          <p:cNvPr id="9" name="Picture 2"/>
          <p:cNvPicPr>
            <a:picLocks noChangeAspect="1" noChangeArrowheads="1"/>
          </p:cNvPicPr>
          <p:nvPr/>
        </p:nvPicPr>
        <p:blipFill>
          <a:blip r:embed="rId12" cstate="screen"/>
          <a:srcRect/>
          <a:stretch>
            <a:fillRect/>
          </a:stretch>
        </p:blipFill>
        <p:spPr bwMode="auto">
          <a:xfrm>
            <a:off x="560221" y="1423270"/>
            <a:ext cx="1714500" cy="1143000"/>
          </a:xfrm>
          <a:prstGeom prst="rect">
            <a:avLst/>
          </a:prstGeom>
          <a:noFill/>
          <a:ln w="9525">
            <a:solidFill>
              <a:schemeClr val="accent2">
                <a:lumMod val="75000"/>
              </a:schemeClr>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063"/>
                                        </p:tgtEl>
                                        <p:attrNameLst>
                                          <p:attrName>style.visibility</p:attrName>
                                        </p:attrNameLst>
                                      </p:cBhvr>
                                      <p:to>
                                        <p:strVal val="visible"/>
                                      </p:to>
                                    </p:set>
                                    <p:animEffect transition="in" filter="fade">
                                      <p:cBhvr>
                                        <p:cTn id="7" dur="500"/>
                                        <p:tgtEl>
                                          <p:spTgt spid="4506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par>
                          <p:cTn id="48" fill="hold">
                            <p:stCondLst>
                              <p:cond delay="5500"/>
                            </p:stCondLst>
                            <p:childTnLst>
                              <p:par>
                                <p:cTn id="49" presetID="12" presetClass="entr" presetSubtype="8" fill="hold" grpId="0" nodeType="after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animEffect transition="in" filter="slide(fromLeft)">
                                      <p:cBhvr>
                                        <p:cTn id="51" dur="500"/>
                                        <p:tgtEl>
                                          <p:spTgt spid="11">
                                            <p:txEl>
                                              <p:pRg st="0" end="0"/>
                                            </p:txEl>
                                          </p:spTgt>
                                        </p:tgtEl>
                                      </p:cBhvr>
                                    </p:animEffect>
                                  </p:childTnLst>
                                </p:cTn>
                              </p:par>
                            </p:childTnLst>
                          </p:cTn>
                        </p:par>
                        <p:par>
                          <p:cTn id="52" fill="hold">
                            <p:stCondLst>
                              <p:cond delay="6000"/>
                            </p:stCondLst>
                            <p:childTnLst>
                              <p:par>
                                <p:cTn id="53" presetID="12" presetClass="entr" presetSubtype="8" fill="hold" grpId="0" nodeType="afterEffect">
                                  <p:stCondLst>
                                    <p:cond delay="0"/>
                                  </p:stCondLst>
                                  <p:childTnLst>
                                    <p:set>
                                      <p:cBhvr>
                                        <p:cTn id="54" dur="1" fill="hold">
                                          <p:stCondLst>
                                            <p:cond delay="0"/>
                                          </p:stCondLst>
                                        </p:cTn>
                                        <p:tgtEl>
                                          <p:spTgt spid="11">
                                            <p:txEl>
                                              <p:pRg st="1" end="1"/>
                                            </p:txEl>
                                          </p:spTgt>
                                        </p:tgtEl>
                                        <p:attrNameLst>
                                          <p:attrName>style.visibility</p:attrName>
                                        </p:attrNameLst>
                                      </p:cBhvr>
                                      <p:to>
                                        <p:strVal val="visible"/>
                                      </p:to>
                                    </p:set>
                                    <p:animEffect transition="in" filter="slide(fromLeft)">
                                      <p:cBhvr>
                                        <p:cTn id="55" dur="500"/>
                                        <p:tgtEl>
                                          <p:spTgt spid="11">
                                            <p:txEl>
                                              <p:pRg st="1" end="1"/>
                                            </p:txEl>
                                          </p:spTgt>
                                        </p:tgtEl>
                                      </p:cBhvr>
                                    </p:animEffect>
                                  </p:childTnLst>
                                </p:cTn>
                              </p:par>
                            </p:childTnLst>
                          </p:cTn>
                        </p:par>
                        <p:par>
                          <p:cTn id="56" fill="hold">
                            <p:stCondLst>
                              <p:cond delay="6500"/>
                            </p:stCondLst>
                            <p:childTnLst>
                              <p:par>
                                <p:cTn id="57" presetID="12" presetClass="entr" presetSubtype="8" fill="hold" grpId="0" nodeType="afterEffect">
                                  <p:stCondLst>
                                    <p:cond delay="0"/>
                                  </p:stCondLst>
                                  <p:childTnLst>
                                    <p:set>
                                      <p:cBhvr>
                                        <p:cTn id="58" dur="1" fill="hold">
                                          <p:stCondLst>
                                            <p:cond delay="0"/>
                                          </p:stCondLst>
                                        </p:cTn>
                                        <p:tgtEl>
                                          <p:spTgt spid="11">
                                            <p:txEl>
                                              <p:pRg st="2" end="2"/>
                                            </p:txEl>
                                          </p:spTgt>
                                        </p:tgtEl>
                                        <p:attrNameLst>
                                          <p:attrName>style.visibility</p:attrName>
                                        </p:attrNameLst>
                                      </p:cBhvr>
                                      <p:to>
                                        <p:strVal val="visible"/>
                                      </p:to>
                                    </p:set>
                                    <p:animEffect transition="in" filter="slide(fromLeft)">
                                      <p:cBhvr>
                                        <p:cTn id="59" dur="500"/>
                                        <p:tgtEl>
                                          <p:spTgt spid="11">
                                            <p:txEl>
                                              <p:pRg st="2" end="2"/>
                                            </p:txEl>
                                          </p:spTgt>
                                        </p:tgtEl>
                                      </p:cBhvr>
                                    </p:animEffect>
                                  </p:childTnLst>
                                </p:cTn>
                              </p:par>
                            </p:childTnLst>
                          </p:cTn>
                        </p:par>
                        <p:par>
                          <p:cTn id="60" fill="hold">
                            <p:stCondLst>
                              <p:cond delay="7000"/>
                            </p:stCondLst>
                            <p:childTnLst>
                              <p:par>
                                <p:cTn id="61" presetID="12" presetClass="entr" presetSubtype="8" fill="hold" grpId="0" nodeType="afterEffect">
                                  <p:stCondLst>
                                    <p:cond delay="0"/>
                                  </p:stCondLst>
                                  <p:childTnLst>
                                    <p:set>
                                      <p:cBhvr>
                                        <p:cTn id="62" dur="1" fill="hold">
                                          <p:stCondLst>
                                            <p:cond delay="0"/>
                                          </p:stCondLst>
                                        </p:cTn>
                                        <p:tgtEl>
                                          <p:spTgt spid="11">
                                            <p:txEl>
                                              <p:pRg st="3" end="3"/>
                                            </p:txEl>
                                          </p:spTgt>
                                        </p:tgtEl>
                                        <p:attrNameLst>
                                          <p:attrName>style.visibility</p:attrName>
                                        </p:attrNameLst>
                                      </p:cBhvr>
                                      <p:to>
                                        <p:strVal val="visible"/>
                                      </p:to>
                                    </p:set>
                                    <p:animEffect transition="in" filter="slide(fromLeft)">
                                      <p:cBhvr>
                                        <p:cTn id="63" dur="500"/>
                                        <p:tgtEl>
                                          <p:spTgt spid="11">
                                            <p:txEl>
                                              <p:pRg st="3" end="3"/>
                                            </p:txEl>
                                          </p:spTgt>
                                        </p:tgtEl>
                                      </p:cBhvr>
                                    </p:animEffect>
                                  </p:childTnLst>
                                </p:cTn>
                              </p:par>
                            </p:childTnLst>
                          </p:cTn>
                        </p:par>
                        <p:par>
                          <p:cTn id="64" fill="hold">
                            <p:stCondLst>
                              <p:cond delay="7500"/>
                            </p:stCondLst>
                            <p:childTnLst>
                              <p:par>
                                <p:cTn id="65" presetID="12" presetClass="entr" presetSubtype="8" fill="hold" grpId="0" nodeType="afterEffect">
                                  <p:stCondLst>
                                    <p:cond delay="0"/>
                                  </p:stCondLst>
                                  <p:childTnLst>
                                    <p:set>
                                      <p:cBhvr>
                                        <p:cTn id="66" dur="1" fill="hold">
                                          <p:stCondLst>
                                            <p:cond delay="0"/>
                                          </p:stCondLst>
                                        </p:cTn>
                                        <p:tgtEl>
                                          <p:spTgt spid="11">
                                            <p:txEl>
                                              <p:pRg st="4" end="4"/>
                                            </p:txEl>
                                          </p:spTgt>
                                        </p:tgtEl>
                                        <p:attrNameLst>
                                          <p:attrName>style.visibility</p:attrName>
                                        </p:attrNameLst>
                                      </p:cBhvr>
                                      <p:to>
                                        <p:strVal val="visible"/>
                                      </p:to>
                                    </p:set>
                                    <p:animEffect transition="in" filter="slide(fromLeft)">
                                      <p:cBhvr>
                                        <p:cTn id="67" dur="500"/>
                                        <p:tgtEl>
                                          <p:spTgt spid="11">
                                            <p:txEl>
                                              <p:pRg st="4" end="4"/>
                                            </p:txEl>
                                          </p:spTgt>
                                        </p:tgtEl>
                                      </p:cBhvr>
                                    </p:animEffect>
                                  </p:childTnLst>
                                </p:cTn>
                              </p:par>
                            </p:childTnLst>
                          </p:cTn>
                        </p:par>
                        <p:par>
                          <p:cTn id="68" fill="hold">
                            <p:stCondLst>
                              <p:cond delay="8000"/>
                            </p:stCondLst>
                            <p:childTnLst>
                              <p:par>
                                <p:cTn id="69" presetID="12" presetClass="entr" presetSubtype="8" fill="hold" grpId="0" nodeType="afterEffect">
                                  <p:stCondLst>
                                    <p:cond delay="0"/>
                                  </p:stCondLst>
                                  <p:childTnLst>
                                    <p:set>
                                      <p:cBhvr>
                                        <p:cTn id="70" dur="1" fill="hold">
                                          <p:stCondLst>
                                            <p:cond delay="0"/>
                                          </p:stCondLst>
                                        </p:cTn>
                                        <p:tgtEl>
                                          <p:spTgt spid="11">
                                            <p:txEl>
                                              <p:pRg st="5" end="5"/>
                                            </p:txEl>
                                          </p:spTgt>
                                        </p:tgtEl>
                                        <p:attrNameLst>
                                          <p:attrName>style.visibility</p:attrName>
                                        </p:attrNameLst>
                                      </p:cBhvr>
                                      <p:to>
                                        <p:strVal val="visible"/>
                                      </p:to>
                                    </p:set>
                                    <p:animEffect transition="in" filter="slide(fromLeft)">
                                      <p:cBhvr>
                                        <p:cTn id="71" dur="500"/>
                                        <p:tgtEl>
                                          <p:spTgt spid="11">
                                            <p:txEl>
                                              <p:pRg st="5" end="5"/>
                                            </p:txEl>
                                          </p:spTgt>
                                        </p:tgtEl>
                                      </p:cBhvr>
                                    </p:animEffect>
                                  </p:childTnLst>
                                </p:cTn>
                              </p:par>
                            </p:childTnLst>
                          </p:cTn>
                        </p:par>
                        <p:par>
                          <p:cTn id="72" fill="hold">
                            <p:stCondLst>
                              <p:cond delay="8500"/>
                            </p:stCondLst>
                            <p:childTnLst>
                              <p:par>
                                <p:cTn id="73" presetID="12" presetClass="entr" presetSubtype="8" fill="hold" grpId="0" nodeType="afterEffect">
                                  <p:stCondLst>
                                    <p:cond delay="0"/>
                                  </p:stCondLst>
                                  <p:childTnLst>
                                    <p:set>
                                      <p:cBhvr>
                                        <p:cTn id="74" dur="1" fill="hold">
                                          <p:stCondLst>
                                            <p:cond delay="0"/>
                                          </p:stCondLst>
                                        </p:cTn>
                                        <p:tgtEl>
                                          <p:spTgt spid="11">
                                            <p:txEl>
                                              <p:pRg st="6" end="6"/>
                                            </p:txEl>
                                          </p:spTgt>
                                        </p:tgtEl>
                                        <p:attrNameLst>
                                          <p:attrName>style.visibility</p:attrName>
                                        </p:attrNameLst>
                                      </p:cBhvr>
                                      <p:to>
                                        <p:strVal val="visible"/>
                                      </p:to>
                                    </p:set>
                                    <p:animEffect transition="in" filter="slide(fromLeft)">
                                      <p:cBhvr>
                                        <p:cTn id="75" dur="500"/>
                                        <p:tgtEl>
                                          <p:spTgt spid="11">
                                            <p:txEl>
                                              <p:pRg st="6" end="6"/>
                                            </p:txEl>
                                          </p:spTgt>
                                        </p:tgtEl>
                                      </p:cBhvr>
                                    </p:animEffect>
                                  </p:childTnLst>
                                </p:cTn>
                              </p:par>
                            </p:childTnLst>
                          </p:cTn>
                        </p:par>
                        <p:par>
                          <p:cTn id="76" fill="hold">
                            <p:stCondLst>
                              <p:cond delay="9000"/>
                            </p:stCondLst>
                            <p:childTnLst>
                              <p:par>
                                <p:cTn id="77" presetID="12" presetClass="entr" presetSubtype="8" fill="hold" grpId="0" nodeType="afterEffect">
                                  <p:stCondLst>
                                    <p:cond delay="0"/>
                                  </p:stCondLst>
                                  <p:childTnLst>
                                    <p:set>
                                      <p:cBhvr>
                                        <p:cTn id="78" dur="1" fill="hold">
                                          <p:stCondLst>
                                            <p:cond delay="0"/>
                                          </p:stCondLst>
                                        </p:cTn>
                                        <p:tgtEl>
                                          <p:spTgt spid="11">
                                            <p:txEl>
                                              <p:pRg st="7" end="7"/>
                                            </p:txEl>
                                          </p:spTgt>
                                        </p:tgtEl>
                                        <p:attrNameLst>
                                          <p:attrName>style.visibility</p:attrName>
                                        </p:attrNameLst>
                                      </p:cBhvr>
                                      <p:to>
                                        <p:strVal val="visible"/>
                                      </p:to>
                                    </p:set>
                                    <p:animEffect transition="in" filter="slide(fromLeft)">
                                      <p:cBhvr>
                                        <p:cTn id="79" dur="500"/>
                                        <p:tgtEl>
                                          <p:spTgt spid="11">
                                            <p:txEl>
                                              <p:pRg st="7" end="7"/>
                                            </p:txEl>
                                          </p:spTgt>
                                        </p:tgtEl>
                                      </p:cBhvr>
                                    </p:animEffect>
                                  </p:childTnLst>
                                </p:cTn>
                              </p:par>
                            </p:childTnLst>
                          </p:cTn>
                        </p:par>
                        <p:par>
                          <p:cTn id="80" fill="hold">
                            <p:stCondLst>
                              <p:cond delay="9500"/>
                            </p:stCondLst>
                            <p:childTnLst>
                              <p:par>
                                <p:cTn id="81" presetID="12" presetClass="entr" presetSubtype="8" fill="hold" grpId="0" nodeType="afterEffect">
                                  <p:stCondLst>
                                    <p:cond delay="0"/>
                                  </p:stCondLst>
                                  <p:childTnLst>
                                    <p:set>
                                      <p:cBhvr>
                                        <p:cTn id="82" dur="1" fill="hold">
                                          <p:stCondLst>
                                            <p:cond delay="0"/>
                                          </p:stCondLst>
                                        </p:cTn>
                                        <p:tgtEl>
                                          <p:spTgt spid="11">
                                            <p:txEl>
                                              <p:pRg st="8" end="8"/>
                                            </p:txEl>
                                          </p:spTgt>
                                        </p:tgtEl>
                                        <p:attrNameLst>
                                          <p:attrName>style.visibility</p:attrName>
                                        </p:attrNameLst>
                                      </p:cBhvr>
                                      <p:to>
                                        <p:strVal val="visible"/>
                                      </p:to>
                                    </p:set>
                                    <p:animEffect transition="in" filter="slide(fromLeft)">
                                      <p:cBhvr>
                                        <p:cTn id="83" dur="500"/>
                                        <p:tgtEl>
                                          <p:spTgt spid="11">
                                            <p:txEl>
                                              <p:pRg st="8" end="8"/>
                                            </p:txEl>
                                          </p:spTgt>
                                        </p:tgtEl>
                                      </p:cBhvr>
                                    </p:animEffect>
                                  </p:childTnLst>
                                </p:cTn>
                              </p:par>
                            </p:childTnLst>
                          </p:cTn>
                        </p:par>
                        <p:par>
                          <p:cTn id="84" fill="hold">
                            <p:stCondLst>
                              <p:cond delay="10000"/>
                            </p:stCondLst>
                            <p:childTnLst>
                              <p:par>
                                <p:cTn id="85" presetID="12" presetClass="entr" presetSubtype="8" fill="hold" grpId="0" nodeType="afterEffect">
                                  <p:stCondLst>
                                    <p:cond delay="0"/>
                                  </p:stCondLst>
                                  <p:childTnLst>
                                    <p:set>
                                      <p:cBhvr>
                                        <p:cTn id="86" dur="1" fill="hold">
                                          <p:stCondLst>
                                            <p:cond delay="0"/>
                                          </p:stCondLst>
                                        </p:cTn>
                                        <p:tgtEl>
                                          <p:spTgt spid="11">
                                            <p:txEl>
                                              <p:pRg st="9" end="9"/>
                                            </p:txEl>
                                          </p:spTgt>
                                        </p:tgtEl>
                                        <p:attrNameLst>
                                          <p:attrName>style.visibility</p:attrName>
                                        </p:attrNameLst>
                                      </p:cBhvr>
                                      <p:to>
                                        <p:strVal val="visible"/>
                                      </p:to>
                                    </p:set>
                                    <p:animEffect transition="in" filter="slide(fromLeft)">
                                      <p:cBhvr>
                                        <p:cTn id="87" dur="500"/>
                                        <p:tgtEl>
                                          <p:spTgt spid="11">
                                            <p:txEl>
                                              <p:pRg st="9" end="9"/>
                                            </p:txEl>
                                          </p:spTgt>
                                        </p:tgtEl>
                                      </p:cBhvr>
                                    </p:animEffect>
                                  </p:childTnLst>
                                </p:cTn>
                              </p:par>
                            </p:childTnLst>
                          </p:cTn>
                        </p:par>
                        <p:par>
                          <p:cTn id="88" fill="hold">
                            <p:stCondLst>
                              <p:cond delay="10500"/>
                            </p:stCondLst>
                            <p:childTnLst>
                              <p:par>
                                <p:cTn id="89" presetID="12" presetClass="entr" presetSubtype="8" fill="hold" grpId="0" nodeType="afterEffect">
                                  <p:stCondLst>
                                    <p:cond delay="0"/>
                                  </p:stCondLst>
                                  <p:childTnLst>
                                    <p:set>
                                      <p:cBhvr>
                                        <p:cTn id="90" dur="1" fill="hold">
                                          <p:stCondLst>
                                            <p:cond delay="0"/>
                                          </p:stCondLst>
                                        </p:cTn>
                                        <p:tgtEl>
                                          <p:spTgt spid="11">
                                            <p:txEl>
                                              <p:pRg st="10" end="10"/>
                                            </p:txEl>
                                          </p:spTgt>
                                        </p:tgtEl>
                                        <p:attrNameLst>
                                          <p:attrName>style.visibility</p:attrName>
                                        </p:attrNameLst>
                                      </p:cBhvr>
                                      <p:to>
                                        <p:strVal val="visible"/>
                                      </p:to>
                                    </p:set>
                                    <p:animEffect transition="in" filter="slide(fromLeft)">
                                      <p:cBhvr>
                                        <p:cTn id="91" dur="500"/>
                                        <p:tgtEl>
                                          <p:spTgt spid="11">
                                            <p:txEl>
                                              <p:pRg st="10" end="10"/>
                                            </p:txEl>
                                          </p:spTgt>
                                        </p:tgtEl>
                                      </p:cBhvr>
                                    </p:animEffect>
                                  </p:childTnLst>
                                </p:cTn>
                              </p:par>
                            </p:childTnLst>
                          </p:cTn>
                        </p:par>
                        <p:par>
                          <p:cTn id="92" fill="hold">
                            <p:stCondLst>
                              <p:cond delay="11000"/>
                            </p:stCondLst>
                            <p:childTnLst>
                              <p:par>
                                <p:cTn id="93" presetID="12" presetClass="entr" presetSubtype="8" fill="hold" grpId="0" nodeType="afterEffect">
                                  <p:stCondLst>
                                    <p:cond delay="0"/>
                                  </p:stCondLst>
                                  <p:childTnLst>
                                    <p:set>
                                      <p:cBhvr>
                                        <p:cTn id="94" dur="1" fill="hold">
                                          <p:stCondLst>
                                            <p:cond delay="0"/>
                                          </p:stCondLst>
                                        </p:cTn>
                                        <p:tgtEl>
                                          <p:spTgt spid="11">
                                            <p:txEl>
                                              <p:pRg st="11" end="11"/>
                                            </p:txEl>
                                          </p:spTgt>
                                        </p:tgtEl>
                                        <p:attrNameLst>
                                          <p:attrName>style.visibility</p:attrName>
                                        </p:attrNameLst>
                                      </p:cBhvr>
                                      <p:to>
                                        <p:strVal val="visible"/>
                                      </p:to>
                                    </p:set>
                                    <p:animEffect transition="in" filter="slide(fromLeft)">
                                      <p:cBhvr>
                                        <p:cTn id="95" dur="500"/>
                                        <p:tgtEl>
                                          <p:spTgt spid="11">
                                            <p:txEl>
                                              <p:pRg st="11" end="11"/>
                                            </p:txEl>
                                          </p:spTgt>
                                        </p:tgtEl>
                                      </p:cBhvr>
                                    </p:animEffect>
                                  </p:childTnLst>
                                </p:cTn>
                              </p:par>
                            </p:childTnLst>
                          </p:cTn>
                        </p:par>
                        <p:par>
                          <p:cTn id="96" fill="hold">
                            <p:stCondLst>
                              <p:cond delay="11500"/>
                            </p:stCondLst>
                            <p:childTnLst>
                              <p:par>
                                <p:cTn id="97" presetID="12" presetClass="entr" presetSubtype="8" fill="hold" grpId="0" nodeType="afterEffect">
                                  <p:stCondLst>
                                    <p:cond delay="0"/>
                                  </p:stCondLst>
                                  <p:childTnLst>
                                    <p:set>
                                      <p:cBhvr>
                                        <p:cTn id="98" dur="1" fill="hold">
                                          <p:stCondLst>
                                            <p:cond delay="0"/>
                                          </p:stCondLst>
                                        </p:cTn>
                                        <p:tgtEl>
                                          <p:spTgt spid="11">
                                            <p:txEl>
                                              <p:pRg st="12" end="12"/>
                                            </p:txEl>
                                          </p:spTgt>
                                        </p:tgtEl>
                                        <p:attrNameLst>
                                          <p:attrName>style.visibility</p:attrName>
                                        </p:attrNameLst>
                                      </p:cBhvr>
                                      <p:to>
                                        <p:strVal val="visible"/>
                                      </p:to>
                                    </p:set>
                                    <p:animEffect transition="in" filter="slide(fromLeft)">
                                      <p:cBhvr>
                                        <p:cTn id="99" dur="500"/>
                                        <p:tgtEl>
                                          <p:spTgt spid="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screen"/>
          <a:srcRect/>
          <a:stretch>
            <a:fillRect/>
          </a:stretch>
        </p:blipFill>
        <p:spPr bwMode="auto">
          <a:xfrm>
            <a:off x="0" y="0"/>
            <a:ext cx="4910203" cy="6487356"/>
          </a:xfrm>
          <a:prstGeom prst="rect">
            <a:avLst/>
          </a:prstGeom>
          <a:noFill/>
          <a:ln w="9525">
            <a:solidFill>
              <a:schemeClr val="accent1">
                <a:lumMod val="50000"/>
              </a:schemeClr>
            </a:solidFill>
            <a:miter lim="800000"/>
            <a:headEnd/>
            <a:tailEnd/>
          </a:ln>
        </p:spPr>
      </p:pic>
      <p:pic>
        <p:nvPicPr>
          <p:cNvPr id="2052" name="Picture 4"/>
          <p:cNvPicPr>
            <a:picLocks noChangeAspect="1" noChangeArrowheads="1"/>
          </p:cNvPicPr>
          <p:nvPr/>
        </p:nvPicPr>
        <p:blipFill>
          <a:blip r:embed="rId3" cstate="screen"/>
          <a:srcRect/>
          <a:stretch>
            <a:fillRect/>
          </a:stretch>
        </p:blipFill>
        <p:spPr bwMode="auto">
          <a:xfrm>
            <a:off x="3995802" y="176536"/>
            <a:ext cx="5148197" cy="6681464"/>
          </a:xfrm>
          <a:prstGeom prst="rect">
            <a:avLst/>
          </a:prstGeom>
          <a:noFill/>
          <a:ln w="9525">
            <a:solidFill>
              <a:schemeClr val="accent1">
                <a:lumMod val="50000"/>
              </a:schemeClr>
            </a:solidFill>
            <a:miter lim="800000"/>
            <a:headEnd/>
            <a:tailEnd/>
          </a:ln>
        </p:spPr>
      </p:pic>
      <p:sp>
        <p:nvSpPr>
          <p:cNvPr id="6" name="Content Placeholder 5"/>
          <p:cNvSpPr>
            <a:spLocks noGrp="1"/>
          </p:cNvSpPr>
          <p:nvPr>
            <p:ph idx="1"/>
          </p:nvPr>
        </p:nvSpPr>
        <p:spPr>
          <a:xfrm>
            <a:off x="542925" y="1114425"/>
            <a:ext cx="8153400" cy="5743576"/>
          </a:xfrm>
          <a:solidFill>
            <a:schemeClr val="accent1">
              <a:lumMod val="20000"/>
              <a:lumOff val="80000"/>
            </a:schemeClr>
          </a:solidFill>
          <a:ln w="28575">
            <a:solidFill>
              <a:schemeClr val="accent1">
                <a:lumMod val="60000"/>
                <a:lumOff val="40000"/>
              </a:schemeClr>
            </a:solidFill>
          </a:ln>
        </p:spPr>
        <p:txBody>
          <a:bodyPr>
            <a:normAutofit fontScale="85000" lnSpcReduction="20000"/>
          </a:bodyPr>
          <a:lstStyle/>
          <a:p>
            <a:pPr>
              <a:buNone/>
            </a:pPr>
            <a:r>
              <a:rPr lang="en-US" u="sng" dirty="0" smtClean="0"/>
              <a:t>Society of Behavioral Medicine Recommendations</a:t>
            </a:r>
            <a:r>
              <a:rPr lang="en-US" dirty="0" smtClean="0"/>
              <a:t>:</a:t>
            </a:r>
          </a:p>
          <a:p>
            <a:pPr>
              <a:buNone/>
            </a:pPr>
            <a:endParaRPr lang="en-US" dirty="0" smtClean="0"/>
          </a:p>
          <a:p>
            <a:pPr marL="514350" indent="-514350">
              <a:buAutoNum type="arabicParenR"/>
            </a:pPr>
            <a:r>
              <a:rPr lang="en-US" dirty="0" smtClean="0"/>
              <a:t>School boards enact an 8:30 a.m. or later start times policy in their school districts. </a:t>
            </a:r>
          </a:p>
          <a:p>
            <a:pPr marL="514350" indent="-514350">
              <a:buAutoNum type="arabicParenR"/>
            </a:pPr>
            <a:endParaRPr lang="en-US" dirty="0" smtClean="0"/>
          </a:p>
          <a:p>
            <a:pPr>
              <a:buNone/>
            </a:pPr>
            <a:r>
              <a:rPr lang="en-US" dirty="0" smtClean="0"/>
              <a:t>2) State departments of education and state legislators should advocate for change. </a:t>
            </a:r>
          </a:p>
          <a:p>
            <a:pPr>
              <a:buNone/>
            </a:pPr>
            <a:endParaRPr lang="en-US" dirty="0" smtClean="0"/>
          </a:p>
          <a:p>
            <a:pPr>
              <a:buNone/>
            </a:pPr>
            <a:r>
              <a:rPr lang="en-US" dirty="0" smtClean="0"/>
              <a:t>3) Lobby the U.S. Dept of Education. </a:t>
            </a:r>
          </a:p>
          <a:p>
            <a:pPr>
              <a:buNone/>
            </a:pPr>
            <a:endParaRPr lang="en-US" dirty="0" smtClean="0"/>
          </a:p>
          <a:p>
            <a:pPr>
              <a:buNone/>
            </a:pPr>
            <a:r>
              <a:rPr lang="en-US" dirty="0" smtClean="0"/>
              <a:t>4) School-level promotion of education about the importance of sleep through in-services, workshops, curriculum changes, and family and community events.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srcRect/>
          <a:stretch>
            <a:fillRect/>
          </a:stretch>
        </p:blipFill>
        <p:spPr bwMode="auto">
          <a:xfrm>
            <a:off x="338594" y="298778"/>
            <a:ext cx="5105400" cy="1169988"/>
          </a:xfrm>
          <a:prstGeom prst="rect">
            <a:avLst/>
          </a:prstGeom>
          <a:noFill/>
          <a:ln w="9525">
            <a:solidFill>
              <a:schemeClr val="tx2">
                <a:lumMod val="50000"/>
              </a:schemeClr>
            </a:solidFill>
            <a:miter lim="800000"/>
            <a:headEnd/>
            <a:tailEnd/>
          </a:ln>
        </p:spPr>
      </p:pic>
      <p:pic>
        <p:nvPicPr>
          <p:cNvPr id="5" name="Picture 4" descr="Rootstown Communicator Sleep Article.png"/>
          <p:cNvPicPr>
            <a:picLocks noChangeAspect="1"/>
          </p:cNvPicPr>
          <p:nvPr/>
        </p:nvPicPr>
        <p:blipFill>
          <a:blip r:embed="rId3" cstate="screen"/>
          <a:srcRect r="480" b="3792"/>
          <a:stretch>
            <a:fillRect/>
          </a:stretch>
        </p:blipFill>
        <p:spPr>
          <a:xfrm>
            <a:off x="5224919" y="1240166"/>
            <a:ext cx="3446745" cy="5466255"/>
          </a:xfrm>
          <a:prstGeom prst="rect">
            <a:avLst/>
          </a:prstGeom>
          <a:ln>
            <a:solidFill>
              <a:schemeClr val="accent1"/>
            </a:solidFill>
          </a:ln>
        </p:spPr>
      </p:pic>
      <p:sp>
        <p:nvSpPr>
          <p:cNvPr id="4" name="TextBox 3"/>
          <p:cNvSpPr txBox="1"/>
          <p:nvPr/>
        </p:nvSpPr>
        <p:spPr>
          <a:xfrm>
            <a:off x="1714500" y="3695700"/>
            <a:ext cx="2124075" cy="646331"/>
          </a:xfrm>
          <a:prstGeom prst="rect">
            <a:avLst/>
          </a:prstGeom>
          <a:solidFill>
            <a:schemeClr val="accent1">
              <a:lumMod val="20000"/>
              <a:lumOff val="80000"/>
            </a:schemeClr>
          </a:solidFill>
          <a:ln>
            <a:solidFill>
              <a:schemeClr val="accent1"/>
            </a:solidFill>
          </a:ln>
        </p:spPr>
        <p:txBody>
          <a:bodyPr wrap="square" rtlCol="0">
            <a:spAutoFit/>
          </a:bodyPr>
          <a:lstStyle/>
          <a:p>
            <a:r>
              <a:rPr lang="en-US" dirty="0" smtClean="0"/>
              <a:t>Newsletter example from NE Ohio…</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83167"/>
            <a:ext cx="8229600" cy="1143000"/>
          </a:xfrm>
        </p:spPr>
        <p:txBody>
          <a:bodyPr>
            <a:normAutofit fontScale="90000"/>
          </a:bodyPr>
          <a:lstStyle/>
          <a:p>
            <a:r>
              <a:rPr lang="en-US" dirty="0" smtClean="0"/>
              <a:t/>
            </a:r>
            <a:br>
              <a:rPr lang="en-US" dirty="0" smtClean="0"/>
            </a:br>
            <a:endParaRPr lang="en-US" dirty="0"/>
          </a:p>
        </p:txBody>
      </p:sp>
      <p:sp>
        <p:nvSpPr>
          <p:cNvPr id="5" name="Content Placeholder 4"/>
          <p:cNvSpPr>
            <a:spLocks noGrp="1"/>
          </p:cNvSpPr>
          <p:nvPr>
            <p:ph idx="1"/>
          </p:nvPr>
        </p:nvSpPr>
        <p:spPr>
          <a:xfrm>
            <a:off x="551654" y="4233867"/>
            <a:ext cx="8229600" cy="1498600"/>
          </a:xfrm>
        </p:spPr>
        <p:txBody>
          <a:bodyPr>
            <a:normAutofit fontScale="92500"/>
          </a:bodyPr>
          <a:lstStyle/>
          <a:p>
            <a:pPr algn="ctr">
              <a:buNone/>
            </a:pPr>
            <a:r>
              <a:rPr lang="en-US" dirty="0" smtClean="0"/>
              <a:t>Secondary schools cannot start before 8:30 a.m.</a:t>
            </a:r>
          </a:p>
          <a:p>
            <a:pPr algn="ctr">
              <a:buNone/>
            </a:pPr>
            <a:r>
              <a:rPr lang="en-US" dirty="0" smtClean="0"/>
              <a:t>Elementary bus pick ups cannot occur before 7 a.m.</a:t>
            </a:r>
          </a:p>
          <a:p>
            <a:pPr algn="ctr">
              <a:buNone/>
            </a:pPr>
            <a:endParaRPr lang="en-US" dirty="0" smtClean="0"/>
          </a:p>
          <a:p>
            <a:pPr algn="ctr">
              <a:buNone/>
            </a:pPr>
            <a:endParaRPr lang="en-US" dirty="0" smtClean="0"/>
          </a:p>
        </p:txBody>
      </p:sp>
      <p:pic>
        <p:nvPicPr>
          <p:cNvPr id="1027" name="Picture 3"/>
          <p:cNvPicPr>
            <a:picLocks noChangeAspect="1" noChangeArrowheads="1"/>
          </p:cNvPicPr>
          <p:nvPr/>
        </p:nvPicPr>
        <p:blipFill>
          <a:blip r:embed="rId2" cstate="screen"/>
          <a:srcRect/>
          <a:stretch>
            <a:fillRect/>
          </a:stretch>
        </p:blipFill>
        <p:spPr bwMode="auto">
          <a:xfrm>
            <a:off x="457200" y="249767"/>
            <a:ext cx="3884589" cy="3659032"/>
          </a:xfrm>
          <a:prstGeom prst="rect">
            <a:avLst/>
          </a:prstGeom>
          <a:noFill/>
          <a:ln w="9525">
            <a:solidFill>
              <a:schemeClr val="accent1"/>
            </a:solidFill>
            <a:miter lim="800000"/>
            <a:headEnd/>
            <a:tailEnd/>
          </a:ln>
        </p:spPr>
      </p:pic>
      <p:pic>
        <p:nvPicPr>
          <p:cNvPr id="1028" name="Picture 4"/>
          <p:cNvPicPr>
            <a:picLocks noChangeAspect="1" noChangeArrowheads="1"/>
          </p:cNvPicPr>
          <p:nvPr/>
        </p:nvPicPr>
        <p:blipFill>
          <a:blip r:embed="rId3" cstate="screen"/>
          <a:srcRect/>
          <a:stretch>
            <a:fillRect/>
          </a:stretch>
        </p:blipFill>
        <p:spPr bwMode="auto">
          <a:xfrm>
            <a:off x="4914322" y="249767"/>
            <a:ext cx="3866932" cy="3659032"/>
          </a:xfrm>
          <a:prstGeom prst="rect">
            <a:avLst/>
          </a:prstGeom>
          <a:noFill/>
          <a:ln w="9525">
            <a:solidFill>
              <a:schemeClr val="accent1"/>
            </a:solidFill>
            <a:miter lim="800000"/>
            <a:headEnd/>
            <a:tailEnd/>
          </a:ln>
        </p:spPr>
      </p:pic>
      <p:sp>
        <p:nvSpPr>
          <p:cNvPr id="1032" name="AutoShape 8" descr="Image result for republic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republican"/>
          <p:cNvPicPr>
            <a:picLocks noChangeAspect="1" noChangeArrowheads="1"/>
          </p:cNvPicPr>
          <p:nvPr/>
        </p:nvPicPr>
        <p:blipFill>
          <a:blip r:embed="rId4" cstate="screen"/>
          <a:srcRect/>
          <a:stretch>
            <a:fillRect/>
          </a:stretch>
        </p:blipFill>
        <p:spPr bwMode="auto">
          <a:xfrm>
            <a:off x="3581978" y="5554667"/>
            <a:ext cx="2285999" cy="114300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83167"/>
            <a:ext cx="8229600" cy="1143000"/>
          </a:xfrm>
        </p:spPr>
        <p:txBody>
          <a:bodyPr>
            <a:normAutofit fontScale="90000"/>
          </a:bodyPr>
          <a:lstStyle/>
          <a:p>
            <a:r>
              <a:rPr lang="en-US" dirty="0" smtClean="0"/>
              <a:t/>
            </a:r>
            <a:br>
              <a:rPr lang="en-US" dirty="0" smtClean="0"/>
            </a:br>
            <a:endParaRPr lang="en-US" dirty="0"/>
          </a:p>
        </p:txBody>
      </p:sp>
      <p:pic>
        <p:nvPicPr>
          <p:cNvPr id="1026" name="Picture 2"/>
          <p:cNvPicPr>
            <a:picLocks noChangeAspect="1" noChangeArrowheads="1"/>
          </p:cNvPicPr>
          <p:nvPr/>
        </p:nvPicPr>
        <p:blipFill>
          <a:blip r:embed="rId2" cstate="screen"/>
          <a:srcRect/>
          <a:stretch>
            <a:fillRect/>
          </a:stretch>
        </p:blipFill>
        <p:spPr bwMode="auto">
          <a:xfrm>
            <a:off x="1476375" y="196581"/>
            <a:ext cx="6296025" cy="5086973"/>
          </a:xfrm>
          <a:prstGeom prst="rect">
            <a:avLst/>
          </a:prstGeom>
          <a:noFill/>
          <a:ln w="9525">
            <a:solidFill>
              <a:schemeClr val="accent1"/>
            </a:solidFill>
            <a:miter lim="800000"/>
            <a:headEnd/>
            <a:tailEnd/>
          </a:ln>
        </p:spPr>
      </p:pic>
      <p:sp>
        <p:nvSpPr>
          <p:cNvPr id="5" name="Content Placeholder 4"/>
          <p:cNvSpPr>
            <a:spLocks noGrp="1"/>
          </p:cNvSpPr>
          <p:nvPr>
            <p:ph idx="1"/>
          </p:nvPr>
        </p:nvSpPr>
        <p:spPr>
          <a:xfrm>
            <a:off x="571500" y="5372100"/>
            <a:ext cx="8229600" cy="1333500"/>
          </a:xfrm>
        </p:spPr>
        <p:txBody>
          <a:bodyPr/>
          <a:lstStyle/>
          <a:p>
            <a:pPr algn="ctr">
              <a:buNone/>
            </a:pPr>
            <a:r>
              <a:rPr lang="en-US" dirty="0" smtClean="0"/>
              <a:t>To register support as a professional:</a:t>
            </a:r>
          </a:p>
          <a:p>
            <a:pPr algn="ctr">
              <a:buNone/>
            </a:pPr>
            <a:r>
              <a:rPr lang="en-US" dirty="0" smtClean="0">
                <a:hlinkClick r:id="rId3"/>
              </a:rPr>
              <a:t>www.mnsleep.net/school-start-time/partners</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sz="2800" dirty="0" smtClean="0"/>
              <a:t>Research database available via </a:t>
            </a:r>
            <a:r>
              <a:rPr lang="en-US" sz="2800" dirty="0" smtClean="0">
                <a:hlinkClick r:id="rId2"/>
              </a:rPr>
              <a:t>www.StartSchoolLater.net</a:t>
            </a:r>
            <a:endParaRPr lang="en-US" sz="2800" dirty="0"/>
          </a:p>
        </p:txBody>
      </p:sp>
      <p:pic>
        <p:nvPicPr>
          <p:cNvPr id="115714" name="Picture 2"/>
          <p:cNvPicPr>
            <a:picLocks noGrp="1" noChangeAspect="1" noChangeArrowheads="1"/>
          </p:cNvPicPr>
          <p:nvPr>
            <p:ph idx="1"/>
          </p:nvPr>
        </p:nvPicPr>
        <p:blipFill>
          <a:blip r:embed="rId3" cstate="screen"/>
          <a:srcRect/>
          <a:stretch>
            <a:fillRect/>
          </a:stretch>
        </p:blipFill>
        <p:spPr bwMode="auto">
          <a:xfrm>
            <a:off x="228600" y="1524000"/>
            <a:ext cx="4787411" cy="4881282"/>
          </a:xfrm>
          <a:prstGeom prst="rect">
            <a:avLst/>
          </a:prstGeom>
          <a:noFill/>
          <a:ln w="9525">
            <a:solidFill>
              <a:schemeClr val="tx2">
                <a:lumMod val="60000"/>
                <a:lumOff val="40000"/>
              </a:schemeClr>
            </a:solidFill>
            <a:miter lim="800000"/>
            <a:headEnd/>
            <a:tailEnd/>
          </a:ln>
        </p:spPr>
      </p:pic>
      <p:pic>
        <p:nvPicPr>
          <p:cNvPr id="115715" name="Picture 3"/>
          <p:cNvPicPr>
            <a:picLocks noChangeAspect="1" noChangeArrowheads="1"/>
          </p:cNvPicPr>
          <p:nvPr/>
        </p:nvPicPr>
        <p:blipFill>
          <a:blip r:embed="rId4" cstate="screen"/>
          <a:srcRect/>
          <a:stretch>
            <a:fillRect/>
          </a:stretch>
        </p:blipFill>
        <p:spPr bwMode="auto">
          <a:xfrm>
            <a:off x="6096000" y="1600200"/>
            <a:ext cx="2057400" cy="2057400"/>
          </a:xfrm>
          <a:prstGeom prst="rect">
            <a:avLst/>
          </a:prstGeom>
          <a:noFill/>
          <a:ln w="9525">
            <a:solidFill>
              <a:schemeClr val="tx2">
                <a:lumMod val="60000"/>
                <a:lumOff val="40000"/>
              </a:schemeClr>
            </a:solidFill>
            <a:miter lim="800000"/>
            <a:headEnd/>
            <a:tailEnd/>
          </a:ln>
        </p:spPr>
      </p:pic>
      <p:pic>
        <p:nvPicPr>
          <p:cNvPr id="115716" name="Picture 4"/>
          <p:cNvPicPr>
            <a:picLocks noChangeAspect="1" noChangeArrowheads="1"/>
          </p:cNvPicPr>
          <p:nvPr/>
        </p:nvPicPr>
        <p:blipFill>
          <a:blip r:embed="rId5" cstate="screen"/>
          <a:srcRect/>
          <a:stretch>
            <a:fillRect/>
          </a:stretch>
        </p:blipFill>
        <p:spPr bwMode="auto">
          <a:xfrm>
            <a:off x="5181600" y="3886200"/>
            <a:ext cx="3822192" cy="2514600"/>
          </a:xfrm>
          <a:prstGeom prst="rect">
            <a:avLst/>
          </a:prstGeom>
          <a:noFill/>
          <a:ln w="9525">
            <a:solidFill>
              <a:schemeClr val="tx2">
                <a:lumMod val="60000"/>
                <a:lumOff val="40000"/>
              </a:schemeClr>
            </a:solidFill>
            <a:miter lim="800000"/>
            <a:headEnd/>
            <a:tailEnd/>
          </a:ln>
        </p:spPr>
      </p:pic>
      <p:sp>
        <p:nvSpPr>
          <p:cNvPr id="6" name="Donut 5"/>
          <p:cNvSpPr/>
          <p:nvPr/>
        </p:nvSpPr>
        <p:spPr>
          <a:xfrm>
            <a:off x="2438400" y="4495800"/>
            <a:ext cx="2743200" cy="1143000"/>
          </a:xfrm>
          <a:prstGeom prst="donut">
            <a:avLst>
              <a:gd name="adj" fmla="val 827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a:off x="0" y="1828800"/>
            <a:ext cx="1752600" cy="457200"/>
          </a:xfrm>
          <a:prstGeom prst="donut">
            <a:avLst>
              <a:gd name="adj" fmla="val 827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5715"/>
                                        </p:tgtEl>
                                        <p:attrNameLst>
                                          <p:attrName>style.visibility</p:attrName>
                                        </p:attrNameLst>
                                      </p:cBhvr>
                                      <p:to>
                                        <p:strVal val="visible"/>
                                      </p:to>
                                    </p:set>
                                    <p:anim calcmode="lin" valueType="num">
                                      <p:cBhvr additive="base">
                                        <p:cTn id="19" dur="500" fill="hold"/>
                                        <p:tgtEl>
                                          <p:spTgt spid="115715"/>
                                        </p:tgtEl>
                                        <p:attrNameLst>
                                          <p:attrName>ppt_x</p:attrName>
                                        </p:attrNameLst>
                                      </p:cBhvr>
                                      <p:tavLst>
                                        <p:tav tm="0">
                                          <p:val>
                                            <p:strVal val="#ppt_x"/>
                                          </p:val>
                                        </p:tav>
                                        <p:tav tm="100000">
                                          <p:val>
                                            <p:strVal val="#ppt_x"/>
                                          </p:val>
                                        </p:tav>
                                      </p:tavLst>
                                    </p:anim>
                                    <p:anim calcmode="lin" valueType="num">
                                      <p:cBhvr additive="base">
                                        <p:cTn id="20" dur="500" fill="hold"/>
                                        <p:tgtEl>
                                          <p:spTgt spid="1157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5716"/>
                                        </p:tgtEl>
                                        <p:attrNameLst>
                                          <p:attrName>style.visibility</p:attrName>
                                        </p:attrNameLst>
                                      </p:cBhvr>
                                      <p:to>
                                        <p:strVal val="visible"/>
                                      </p:to>
                                    </p:set>
                                    <p:anim calcmode="lin" valueType="num">
                                      <p:cBhvr additive="base">
                                        <p:cTn id="25" dur="500" fill="hold"/>
                                        <p:tgtEl>
                                          <p:spTgt spid="115716"/>
                                        </p:tgtEl>
                                        <p:attrNameLst>
                                          <p:attrName>ppt_x</p:attrName>
                                        </p:attrNameLst>
                                      </p:cBhvr>
                                      <p:tavLst>
                                        <p:tav tm="0">
                                          <p:val>
                                            <p:strVal val="#ppt_x"/>
                                          </p:val>
                                        </p:tav>
                                        <p:tav tm="100000">
                                          <p:val>
                                            <p:strVal val="#ppt_x"/>
                                          </p:val>
                                        </p:tav>
                                      </p:tavLst>
                                    </p:anim>
                                    <p:anim calcmode="lin" valueType="num">
                                      <p:cBhvr additive="base">
                                        <p:cTn id="26" dur="500" fill="hold"/>
                                        <p:tgtEl>
                                          <p:spTgt spid="1157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srcRect/>
          <a:stretch>
            <a:fillRect/>
          </a:stretch>
        </p:blipFill>
        <p:spPr bwMode="auto">
          <a:xfrm>
            <a:off x="2673134" y="2605452"/>
            <a:ext cx="6254562" cy="3790883"/>
          </a:xfrm>
          <a:prstGeom prst="rect">
            <a:avLst/>
          </a:prstGeom>
          <a:noFill/>
          <a:ln w="9525">
            <a:solidFill>
              <a:schemeClr val="tx2">
                <a:lumMod val="60000"/>
                <a:lumOff val="40000"/>
              </a:schemeClr>
            </a:solidFill>
            <a:miter lim="800000"/>
            <a:headEnd/>
            <a:tailEnd/>
          </a:ln>
        </p:spPr>
      </p:pic>
      <p:sp>
        <p:nvSpPr>
          <p:cNvPr id="6" name="TextBox 5"/>
          <p:cNvSpPr txBox="1"/>
          <p:nvPr/>
        </p:nvSpPr>
        <p:spPr>
          <a:xfrm>
            <a:off x="3448050" y="6396335"/>
            <a:ext cx="5119696" cy="369332"/>
          </a:xfrm>
          <a:prstGeom prst="rect">
            <a:avLst/>
          </a:prstGeom>
          <a:noFill/>
        </p:spPr>
        <p:txBody>
          <a:bodyPr wrap="square" rtlCol="0">
            <a:spAutoFit/>
          </a:bodyPr>
          <a:lstStyle/>
          <a:p>
            <a:pPr algn="ctr"/>
            <a:r>
              <a:rPr lang="en-US" b="1" dirty="0" smtClean="0">
                <a:hlinkClick r:id="rId3"/>
              </a:rPr>
              <a:t>www.OhioAdolescentHealth.org</a:t>
            </a:r>
            <a:endParaRPr lang="en-US" b="1" dirty="0"/>
          </a:p>
        </p:txBody>
      </p:sp>
      <p:pic>
        <p:nvPicPr>
          <p:cNvPr id="7" name="Picture 2" descr="Image result for finger pointing at you"/>
          <p:cNvPicPr>
            <a:picLocks noChangeAspect="1" noChangeArrowheads="1"/>
          </p:cNvPicPr>
          <p:nvPr/>
        </p:nvPicPr>
        <p:blipFill>
          <a:blip r:embed="rId4" cstate="screen"/>
          <a:srcRect/>
          <a:stretch>
            <a:fillRect/>
          </a:stretch>
        </p:blipFill>
        <p:spPr bwMode="auto">
          <a:xfrm>
            <a:off x="746285" y="964087"/>
            <a:ext cx="1447995" cy="995496"/>
          </a:xfrm>
          <a:prstGeom prst="rect">
            <a:avLst/>
          </a:prstGeom>
          <a:noFill/>
        </p:spPr>
      </p:pic>
      <p:sp>
        <p:nvSpPr>
          <p:cNvPr id="8" name="TextBox 7"/>
          <p:cNvSpPr txBox="1"/>
          <p:nvPr/>
        </p:nvSpPr>
        <p:spPr>
          <a:xfrm>
            <a:off x="313454" y="271589"/>
            <a:ext cx="2614057" cy="461665"/>
          </a:xfrm>
          <a:prstGeom prst="rect">
            <a:avLst/>
          </a:prstGeom>
          <a:noFill/>
        </p:spPr>
        <p:txBody>
          <a:bodyPr wrap="square" rtlCol="0">
            <a:spAutoFit/>
          </a:bodyPr>
          <a:lstStyle/>
          <a:p>
            <a:r>
              <a:rPr lang="en-US" sz="2400" dirty="0" smtClean="0"/>
              <a:t>What can </a:t>
            </a:r>
            <a:r>
              <a:rPr lang="en-US" sz="2400" b="1" dirty="0" smtClean="0"/>
              <a:t>you</a:t>
            </a:r>
            <a:r>
              <a:rPr lang="en-US" sz="2400" dirty="0" smtClean="0"/>
              <a:t> do?</a:t>
            </a:r>
            <a:endParaRPr lang="en-US" sz="2400" dirty="0"/>
          </a:p>
        </p:txBody>
      </p:sp>
      <p:sp>
        <p:nvSpPr>
          <p:cNvPr id="9" name="TextBox 8"/>
          <p:cNvSpPr txBox="1"/>
          <p:nvPr/>
        </p:nvSpPr>
        <p:spPr>
          <a:xfrm>
            <a:off x="1659005" y="3086100"/>
            <a:ext cx="1268506" cy="733663"/>
          </a:xfrm>
          <a:prstGeom prst="rightArrow">
            <a:avLst/>
          </a:prstGeom>
          <a:solidFill>
            <a:schemeClr val="accent2">
              <a:lumMod val="20000"/>
              <a:lumOff val="80000"/>
            </a:schemeClr>
          </a:solidFill>
          <a:ln>
            <a:solidFill>
              <a:srgbClr val="FF0000"/>
            </a:solidFill>
          </a:ln>
        </p:spPr>
        <p:txBody>
          <a:bodyPr wrap="square" rtlCol="0">
            <a:spAutoFit/>
          </a:bodyPr>
          <a:lstStyle/>
          <a:p>
            <a:r>
              <a:rPr lang="en-US" dirty="0" smtClean="0">
                <a:solidFill>
                  <a:schemeClr val="accent1">
                    <a:lumMod val="75000"/>
                  </a:schemeClr>
                </a:solidFill>
              </a:rPr>
              <a:t>Educate</a:t>
            </a:r>
            <a:r>
              <a:rPr lang="en-US" dirty="0" smtClean="0"/>
              <a:t> </a:t>
            </a:r>
            <a:endParaRPr lang="en-US" dirty="0"/>
          </a:p>
        </p:txBody>
      </p:sp>
      <p:sp>
        <p:nvSpPr>
          <p:cNvPr id="10" name="TextBox 9"/>
          <p:cNvSpPr txBox="1"/>
          <p:nvPr/>
        </p:nvSpPr>
        <p:spPr>
          <a:xfrm>
            <a:off x="746285" y="3657362"/>
            <a:ext cx="2181226" cy="733663"/>
          </a:xfrm>
          <a:prstGeom prst="rightArrow">
            <a:avLst/>
          </a:prstGeom>
          <a:solidFill>
            <a:schemeClr val="accent2">
              <a:lumMod val="20000"/>
              <a:lumOff val="80000"/>
            </a:schemeClr>
          </a:solidFill>
          <a:ln>
            <a:solidFill>
              <a:srgbClr val="FF0000"/>
            </a:solidFill>
          </a:ln>
        </p:spPr>
        <p:txBody>
          <a:bodyPr wrap="square" rtlCol="0">
            <a:spAutoFit/>
          </a:bodyPr>
          <a:lstStyle/>
          <a:p>
            <a:r>
              <a:rPr lang="en-US" dirty="0" smtClean="0">
                <a:solidFill>
                  <a:schemeClr val="accent1">
                    <a:lumMod val="75000"/>
                  </a:schemeClr>
                </a:solidFill>
              </a:rPr>
              <a:t>Screen/Treat/Refer </a:t>
            </a:r>
            <a:endParaRPr lang="en-US" dirty="0">
              <a:solidFill>
                <a:schemeClr val="accent1">
                  <a:lumMod val="75000"/>
                </a:schemeClr>
              </a:solidFill>
            </a:endParaRPr>
          </a:p>
        </p:txBody>
      </p:sp>
      <p:sp>
        <p:nvSpPr>
          <p:cNvPr id="11" name="TextBox 10"/>
          <p:cNvSpPr txBox="1"/>
          <p:nvPr/>
        </p:nvSpPr>
        <p:spPr>
          <a:xfrm>
            <a:off x="0" y="4248388"/>
            <a:ext cx="2927511" cy="733663"/>
          </a:xfrm>
          <a:prstGeom prst="rightArrow">
            <a:avLst/>
          </a:prstGeom>
          <a:solidFill>
            <a:schemeClr val="accent2">
              <a:lumMod val="20000"/>
              <a:lumOff val="80000"/>
            </a:schemeClr>
          </a:solidFill>
          <a:ln>
            <a:solidFill>
              <a:srgbClr val="FF0000"/>
            </a:solidFill>
          </a:ln>
        </p:spPr>
        <p:txBody>
          <a:bodyPr wrap="square" rtlCol="0">
            <a:spAutoFit/>
          </a:bodyPr>
          <a:lstStyle/>
          <a:p>
            <a:r>
              <a:rPr lang="en-US" dirty="0" smtClean="0">
                <a:solidFill>
                  <a:schemeClr val="accent1">
                    <a:lumMod val="75000"/>
                  </a:schemeClr>
                </a:solidFill>
              </a:rPr>
              <a:t>Advocate Locally/Statewide </a:t>
            </a:r>
            <a:endParaRPr lang="en-US" dirty="0">
              <a:solidFill>
                <a:schemeClr val="accent1">
                  <a:lumMod val="75000"/>
                </a:schemeClr>
              </a:solidFill>
            </a:endParaRPr>
          </a:p>
        </p:txBody>
      </p:sp>
      <p:pic>
        <p:nvPicPr>
          <p:cNvPr id="12" name="Picture 11" descr="OhioAdHealthLogoSMALL.jpg"/>
          <p:cNvPicPr>
            <a:picLocks noChangeAspect="1"/>
          </p:cNvPicPr>
          <p:nvPr/>
        </p:nvPicPr>
        <p:blipFill>
          <a:blip r:embed="rId5" cstate="screen"/>
          <a:stretch>
            <a:fillRect/>
          </a:stretch>
        </p:blipFill>
        <p:spPr>
          <a:xfrm>
            <a:off x="5004817" y="1488103"/>
            <a:ext cx="1655929" cy="9429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23" y="0"/>
            <a:ext cx="9144000" cy="6858000"/>
          </a:xfrm>
          <a:prstGeom prst="rect">
            <a:avLst/>
          </a:prstGeom>
          <a:solidFill>
            <a:srgbClr val="2FBEB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187451" y="152400"/>
            <a:ext cx="8769096" cy="647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TextBox 16"/>
          <p:cNvSpPr txBox="1"/>
          <p:nvPr/>
        </p:nvSpPr>
        <p:spPr>
          <a:xfrm>
            <a:off x="3540253" y="748605"/>
            <a:ext cx="5527547" cy="1384995"/>
          </a:xfrm>
          <a:prstGeom prst="rect">
            <a:avLst/>
          </a:prstGeom>
          <a:noFill/>
        </p:spPr>
        <p:txBody>
          <a:bodyPr wrap="square" rtlCol="0">
            <a:spAutoFit/>
          </a:bodyPr>
          <a:lstStyle/>
          <a:p>
            <a:pPr algn="ctr"/>
            <a:r>
              <a:rPr lang="en-US" sz="2800" b="1" cap="small" dirty="0" smtClean="0">
                <a:solidFill>
                  <a:srgbClr val="003399"/>
                </a:solidFill>
                <a:latin typeface="Bell MT"/>
                <a:ea typeface="Calibri"/>
                <a:cs typeface="Times New Roman"/>
              </a:rPr>
              <a:t>The Role of Sleep in Adolescent Mental Health and Substance Use </a:t>
            </a:r>
            <a:r>
              <a:rPr lang="en-US" sz="2800" b="1" dirty="0" smtClean="0">
                <a:solidFill>
                  <a:srgbClr val="003399"/>
                </a:solidFill>
                <a:latin typeface="Bell MT"/>
                <a:ea typeface="Calibri"/>
                <a:cs typeface="Times New Roman"/>
              </a:rPr>
              <a:t> </a:t>
            </a:r>
          </a:p>
        </p:txBody>
      </p:sp>
      <p:sp>
        <p:nvSpPr>
          <p:cNvPr id="13" name="TextBox 12"/>
          <p:cNvSpPr txBox="1"/>
          <p:nvPr/>
        </p:nvSpPr>
        <p:spPr>
          <a:xfrm>
            <a:off x="304800" y="1414022"/>
            <a:ext cx="8542007" cy="4588436"/>
          </a:xfrm>
          <a:prstGeom prst="rect">
            <a:avLst/>
          </a:prstGeom>
          <a:noFill/>
        </p:spPr>
        <p:txBody>
          <a:bodyPr wrap="square" rtlCol="0">
            <a:spAutoFit/>
          </a:bodyPr>
          <a:lstStyle/>
          <a:p>
            <a:pPr algn="ctr"/>
            <a:r>
              <a:rPr lang="en-US" sz="1600" cap="small" dirty="0" smtClean="0">
                <a:solidFill>
                  <a:schemeClr val="tx1">
                    <a:lumMod val="75000"/>
                    <a:lumOff val="25000"/>
                  </a:schemeClr>
                </a:solidFill>
                <a:latin typeface="Bell MT" panose="02020503060305020303" pitchFamily="18" charset="0"/>
              </a:rPr>
              <a:t>	</a:t>
            </a:r>
          </a:p>
          <a:p>
            <a:pPr algn="ctr"/>
            <a:endParaRPr lang="en-US" sz="1600" cap="small" dirty="0" smtClean="0">
              <a:solidFill>
                <a:schemeClr val="tx1">
                  <a:lumMod val="75000"/>
                  <a:lumOff val="25000"/>
                </a:schemeClr>
              </a:solidFill>
              <a:latin typeface="Bell MT" panose="02020503060305020303" pitchFamily="18" charset="0"/>
            </a:endParaRPr>
          </a:p>
          <a:p>
            <a:pPr algn="ctr"/>
            <a:endParaRPr lang="en-US" sz="1600" cap="small" dirty="0">
              <a:solidFill>
                <a:schemeClr val="tx1">
                  <a:lumMod val="75000"/>
                  <a:lumOff val="25000"/>
                </a:schemeClr>
              </a:solidFill>
              <a:latin typeface="Bell MT" panose="02020503060305020303" pitchFamily="18" charset="0"/>
            </a:endParaRPr>
          </a:p>
          <a:p>
            <a:pPr algn="ctr"/>
            <a:r>
              <a:rPr lang="en-US" sz="1600" cap="small" dirty="0">
                <a:solidFill>
                  <a:schemeClr val="tx1">
                    <a:lumMod val="75000"/>
                    <a:lumOff val="25000"/>
                  </a:schemeClr>
                </a:solidFill>
                <a:latin typeface="Bell MT" panose="02020503060305020303" pitchFamily="18" charset="0"/>
              </a:rPr>
              <a:t>	</a:t>
            </a:r>
            <a:r>
              <a:rPr lang="en-US" sz="1600" cap="small" dirty="0" smtClean="0">
                <a:solidFill>
                  <a:schemeClr val="tx1">
                    <a:lumMod val="75000"/>
                    <a:lumOff val="25000"/>
                  </a:schemeClr>
                </a:solidFill>
                <a:latin typeface="Bell MT" panose="02020503060305020303" pitchFamily="18" charset="0"/>
              </a:rPr>
              <a:t>			Tuesday, March 27, 2018</a:t>
            </a:r>
          </a:p>
          <a:p>
            <a:pPr algn="ctr"/>
            <a:endParaRPr lang="en-US" sz="1600" b="1" cap="small" dirty="0" smtClean="0">
              <a:solidFill>
                <a:schemeClr val="tx1">
                  <a:lumMod val="75000"/>
                  <a:lumOff val="25000"/>
                </a:schemeClr>
              </a:solidFill>
              <a:latin typeface="Bell MT" panose="02020503060305020303" pitchFamily="18" charset="0"/>
            </a:endParaRPr>
          </a:p>
          <a:p>
            <a:pPr algn="ctr"/>
            <a:endParaRPr lang="en-US" sz="1600" b="1" cap="small" dirty="0" smtClean="0">
              <a:solidFill>
                <a:schemeClr val="tx1">
                  <a:lumMod val="75000"/>
                  <a:lumOff val="25000"/>
                </a:schemeClr>
              </a:solidFill>
              <a:latin typeface="Bell MT" panose="02020503060305020303" pitchFamily="18" charset="0"/>
            </a:endParaRPr>
          </a:p>
          <a:p>
            <a:pPr algn="ctr"/>
            <a:endParaRPr lang="en-US" sz="1600" b="1" cap="small" dirty="0">
              <a:solidFill>
                <a:schemeClr val="tx1">
                  <a:lumMod val="75000"/>
                  <a:lumOff val="25000"/>
                </a:schemeClr>
              </a:solidFill>
              <a:latin typeface="Bell MT" panose="02020503060305020303" pitchFamily="18" charset="0"/>
            </a:endParaRPr>
          </a:p>
          <a:p>
            <a:pPr algn="ctr">
              <a:spcAft>
                <a:spcPts val="1500"/>
              </a:spcAft>
            </a:pPr>
            <a:r>
              <a:rPr lang="en-US" sz="2500" b="1" dirty="0" smtClean="0">
                <a:latin typeface="Bell MT"/>
                <a:ea typeface="Times New Roman"/>
                <a:cs typeface="Times New Roman"/>
              </a:rPr>
              <a:t>Hosts and Presenters</a:t>
            </a:r>
            <a:endParaRPr lang="en-US" sz="2200" b="1" dirty="0">
              <a:latin typeface="Bell MT"/>
              <a:ea typeface="Times New Roman"/>
              <a:cs typeface="Times New Roman"/>
            </a:endParaRPr>
          </a:p>
          <a:p>
            <a:pPr marL="285750" indent="-285750">
              <a:spcAft>
                <a:spcPts val="800"/>
              </a:spcAft>
              <a:buFont typeface="Wingdings" panose="05000000000000000000" pitchFamily="2" charset="2"/>
              <a:buChar char="§"/>
            </a:pPr>
            <a:r>
              <a:rPr lang="en-US" sz="2200" b="1" dirty="0" smtClean="0">
                <a:latin typeface="Bell MT"/>
                <a:ea typeface="Times New Roman"/>
                <a:cs typeface="Times New Roman"/>
              </a:rPr>
              <a:t>Elizabeth Dawson and Kristen </a:t>
            </a:r>
            <a:r>
              <a:rPr lang="en-US" sz="2200" b="1" dirty="0" err="1" smtClean="0">
                <a:latin typeface="Bell MT"/>
                <a:ea typeface="Times New Roman"/>
                <a:cs typeface="Times New Roman"/>
              </a:rPr>
              <a:t>Stidham</a:t>
            </a:r>
            <a:r>
              <a:rPr lang="en-US" sz="2200" b="1" dirty="0" smtClean="0">
                <a:latin typeface="Bell MT"/>
                <a:ea typeface="Times New Roman"/>
                <a:cs typeface="Times New Roman"/>
              </a:rPr>
              <a:t> </a:t>
            </a:r>
            <a:r>
              <a:rPr lang="en-US" sz="2200" b="1" dirty="0" err="1" smtClean="0">
                <a:latin typeface="Bell MT"/>
                <a:ea typeface="Times New Roman"/>
                <a:cs typeface="Times New Roman"/>
              </a:rPr>
              <a:t>Fluitt</a:t>
            </a:r>
            <a:r>
              <a:rPr lang="en-US" sz="2200" dirty="0" smtClean="0">
                <a:latin typeface="Bell MT"/>
                <a:ea typeface="Times New Roman"/>
                <a:cs typeface="Times New Roman"/>
              </a:rPr>
              <a:t>, Ohio Chapter, American Academy of Pediatrics</a:t>
            </a:r>
          </a:p>
          <a:p>
            <a:pPr algn="ctr"/>
            <a:endParaRPr lang="en-US" sz="1300" b="1" cap="small" dirty="0" smtClean="0">
              <a:latin typeface="Bell MT" panose="02020503060305020303" pitchFamily="18" charset="0"/>
            </a:endParaRPr>
          </a:p>
          <a:p>
            <a:pPr marL="342900" indent="-342900">
              <a:buFont typeface="Wingdings" panose="05000000000000000000" pitchFamily="2" charset="2"/>
              <a:buChar char="§"/>
            </a:pPr>
            <a:r>
              <a:rPr lang="en-US" sz="2200" b="1" dirty="0" smtClean="0">
                <a:latin typeface="Bell MT"/>
                <a:ea typeface="Times New Roman"/>
                <a:cs typeface="Times New Roman"/>
              </a:rPr>
              <a:t>Laura Rooney</a:t>
            </a:r>
            <a:r>
              <a:rPr lang="en-US" sz="2200" dirty="0" smtClean="0">
                <a:latin typeface="Bell MT"/>
                <a:ea typeface="Times New Roman"/>
                <a:cs typeface="Times New Roman"/>
              </a:rPr>
              <a:t>, Ohio Department of Health</a:t>
            </a:r>
          </a:p>
          <a:p>
            <a:pPr lvl="0" algn="ctr"/>
            <a:endParaRPr lang="en-US" sz="1300" b="1" cap="small" dirty="0">
              <a:latin typeface="Bell MT" panose="02020503060305020303" pitchFamily="18" charset="0"/>
            </a:endParaRPr>
          </a:p>
          <a:p>
            <a:pPr marL="342900" lvl="0" indent="-342900">
              <a:buFont typeface="Wingdings" panose="05000000000000000000" pitchFamily="2" charset="2"/>
              <a:buChar char="§"/>
            </a:pPr>
            <a:r>
              <a:rPr lang="pl-PL" sz="2200" b="1" dirty="0" smtClean="0">
                <a:latin typeface="Bell MT"/>
                <a:ea typeface="Times New Roman"/>
                <a:cs typeface="Times New Roman"/>
              </a:rPr>
              <a:t>Stacy Simera</a:t>
            </a:r>
            <a:r>
              <a:rPr lang="pl-PL" sz="2200" dirty="0" smtClean="0">
                <a:latin typeface="Bell MT"/>
                <a:ea typeface="Times New Roman"/>
                <a:cs typeface="Times New Roman"/>
              </a:rPr>
              <a:t>, </a:t>
            </a:r>
            <a:r>
              <a:rPr lang="en-US" sz="2200" dirty="0" smtClean="0">
                <a:latin typeface="Bell MT"/>
                <a:ea typeface="Times New Roman"/>
                <a:cs typeface="Times New Roman"/>
              </a:rPr>
              <a:t>Ohio Adolescent Health Partnership &amp; Start School Later, Inc. </a:t>
            </a:r>
            <a:endParaRPr lang="en-US" sz="400" cap="small" dirty="0">
              <a:latin typeface="Bell MT" panose="02020503060305020303" pitchFamily="18" charset="0"/>
            </a:endParaRPr>
          </a:p>
        </p:txBody>
      </p:sp>
      <p:pic>
        <p:nvPicPr>
          <p:cNvPr id="9" name="Picture 8"/>
          <p:cNvPicPr>
            <a:picLocks noChangeAspect="1"/>
          </p:cNvPicPr>
          <p:nvPr/>
        </p:nvPicPr>
        <p:blipFill>
          <a:blip r:embed="rId3" cstate="screen"/>
          <a:stretch>
            <a:fillRect/>
          </a:stretch>
        </p:blipFill>
        <p:spPr>
          <a:xfrm rot="20655144">
            <a:off x="597357" y="740794"/>
            <a:ext cx="3017520" cy="2011680"/>
          </a:xfrm>
          <a:prstGeom prst="rect">
            <a:avLst/>
          </a:prstGeom>
          <a:ln>
            <a:solidFill>
              <a:srgbClr val="AFFFAF"/>
            </a:solidFill>
          </a:ln>
        </p:spPr>
      </p:pic>
    </p:spTree>
    <p:extLst>
      <p:ext uri="{BB962C8B-B14F-4D97-AF65-F5344CB8AC3E}">
        <p14:creationId xmlns="" xmlns:p14="http://schemas.microsoft.com/office/powerpoint/2010/main" val="2626292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3"/>
          <p:cNvSpPr>
            <a:spLocks noGrp="1"/>
          </p:cNvSpPr>
          <p:nvPr>
            <p:ph type="title"/>
          </p:nvPr>
        </p:nvSpPr>
        <p:spPr>
          <a:xfrm>
            <a:off x="914400" y="238125"/>
            <a:ext cx="7358063" cy="3789363"/>
          </a:xfrm>
        </p:spPr>
        <p:txBody>
          <a:bodyPr>
            <a:normAutofit fontScale="90000"/>
          </a:bodyPr>
          <a:lstStyle/>
          <a:p>
            <a:r>
              <a:rPr lang="en-US" altLang="en-US" sz="2800" b="0" dirty="0">
                <a:latin typeface="Century Gothic" charset="0"/>
                <a:ea typeface="ＭＳ Ｐゴシック" charset="-128"/>
              </a:rPr>
              <a:t>Adolescence is a unique developmental period… characterized by distinct and dramatic developmental, physical, social, emotional and intellectual changes. The physical and emotional changes that take place are second only to the changes that take place during infancy.</a:t>
            </a:r>
            <a:br>
              <a:rPr lang="en-US" altLang="en-US" sz="2800" b="0" dirty="0">
                <a:latin typeface="Century Gothic" charset="0"/>
                <a:ea typeface="ＭＳ Ｐゴシック" charset="-128"/>
              </a:rPr>
            </a:br>
            <a:r>
              <a:rPr lang="en-US" altLang="en-US" sz="2800" b="0" dirty="0">
                <a:latin typeface="Century Gothic" charset="0"/>
                <a:ea typeface="ＭＳ Ｐゴシック" charset="-128"/>
              </a:rPr>
              <a:t/>
            </a:r>
            <a:br>
              <a:rPr lang="en-US" altLang="en-US" sz="2800" b="0" dirty="0">
                <a:latin typeface="Century Gothic" charset="0"/>
                <a:ea typeface="ＭＳ Ｐゴシック" charset="-128"/>
              </a:rPr>
            </a:br>
            <a:endParaRPr lang="en-US" altLang="en-US" sz="2800" b="0" dirty="0">
              <a:latin typeface="Century Gothic" charset="0"/>
              <a:ea typeface="ＭＳ Ｐゴシック" charset="-128"/>
            </a:endParaRPr>
          </a:p>
        </p:txBody>
      </p:sp>
      <p:sp>
        <p:nvSpPr>
          <p:cNvPr id="14338" name="TextBox 4"/>
          <p:cNvSpPr txBox="1">
            <a:spLocks noChangeArrowheads="1"/>
          </p:cNvSpPr>
          <p:nvPr/>
        </p:nvSpPr>
        <p:spPr bwMode="auto">
          <a:xfrm>
            <a:off x="554038" y="3319463"/>
            <a:ext cx="80772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Georgia" charset="0"/>
                <a:ea typeface="ＭＳ Ｐゴシック" charset="-128"/>
              </a:defRPr>
            </a:lvl1pPr>
            <a:lvl2pPr marL="742950" indent="-285750">
              <a:spcBef>
                <a:spcPct val="20000"/>
              </a:spcBef>
              <a:buChar char="–"/>
              <a:defRPr sz="2800">
                <a:solidFill>
                  <a:schemeClr val="tx1"/>
                </a:solidFill>
                <a:latin typeface="Georgia" charset="0"/>
                <a:ea typeface="ＭＳ Ｐゴシック" charset="-128"/>
              </a:defRPr>
            </a:lvl2pPr>
            <a:lvl3pPr marL="1143000" indent="-228600">
              <a:spcBef>
                <a:spcPct val="20000"/>
              </a:spcBef>
              <a:buChar char="•"/>
              <a:defRPr sz="2400">
                <a:solidFill>
                  <a:schemeClr val="tx1"/>
                </a:solidFill>
                <a:latin typeface="Georgia" charset="0"/>
                <a:ea typeface="ＭＳ Ｐゴシック" charset="-128"/>
              </a:defRPr>
            </a:lvl3pPr>
            <a:lvl4pPr marL="1600200" indent="-228600">
              <a:spcBef>
                <a:spcPct val="20000"/>
              </a:spcBef>
              <a:buChar char="–"/>
              <a:defRPr sz="2000">
                <a:solidFill>
                  <a:schemeClr val="tx1"/>
                </a:solidFill>
                <a:latin typeface="Georgia" charset="0"/>
                <a:ea typeface="ＭＳ Ｐゴシック" charset="-128"/>
              </a:defRPr>
            </a:lvl4pPr>
            <a:lvl5pPr marL="2057400" indent="-228600">
              <a:spcBef>
                <a:spcPct val="20000"/>
              </a:spcBef>
              <a:buChar char="»"/>
              <a:defRPr sz="2000">
                <a:solidFill>
                  <a:schemeClr val="tx1"/>
                </a:solidFill>
                <a:latin typeface="Georgia"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Georgia"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Georgia"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Georgia"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Georgia" charset="0"/>
                <a:ea typeface="ＭＳ Ｐゴシック" charset="-128"/>
              </a:defRPr>
            </a:lvl9pPr>
          </a:lstStyle>
          <a:p>
            <a:pPr algn="ctr">
              <a:spcBef>
                <a:spcPct val="0"/>
              </a:spcBef>
              <a:buFontTx/>
              <a:buChar char="-"/>
            </a:pPr>
            <a:r>
              <a:rPr lang="en-US" altLang="en-US" sz="2000" dirty="0">
                <a:solidFill>
                  <a:srgbClr val="E8712C"/>
                </a:solidFill>
                <a:latin typeface="Century Gothic" charset="0"/>
              </a:rPr>
              <a:t>Ohio Adolescent Health Partnership Strategic Plan                                  “Promoting and Improving the Health of Ohio Adolescents”</a:t>
            </a:r>
            <a:endParaRPr lang="en-US" altLang="en-US" sz="2000" dirty="0">
              <a:solidFill>
                <a:srgbClr val="E8712C"/>
              </a:solidFill>
              <a:latin typeface="Times" charset="0"/>
            </a:endParaRPr>
          </a:p>
        </p:txBody>
      </p:sp>
      <p:pic>
        <p:nvPicPr>
          <p:cNvPr id="4" name="Picture 3" descr="oahp.jpg"/>
          <p:cNvPicPr>
            <a:picLocks noChangeAspect="1"/>
          </p:cNvPicPr>
          <p:nvPr/>
        </p:nvPicPr>
        <p:blipFill>
          <a:blip r:embed="rId3" cstate="screen"/>
          <a:stretch>
            <a:fillRect/>
          </a:stretch>
        </p:blipFill>
        <p:spPr>
          <a:xfrm>
            <a:off x="2466975" y="4314809"/>
            <a:ext cx="4505325" cy="2333641"/>
          </a:xfrm>
          <a:prstGeom prst="rect">
            <a:avLst/>
          </a:prstGeom>
        </p:spPr>
      </p:pic>
    </p:spTree>
    <p:extLst>
      <p:ext uri="{BB962C8B-B14F-4D97-AF65-F5344CB8AC3E}">
        <p14:creationId xmlns="" xmlns:p14="http://schemas.microsoft.com/office/powerpoint/2010/main" val="114922286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885825" y="4635500"/>
            <a:ext cx="7435850" cy="1447800"/>
          </a:xfrm>
          <a:prstGeom prst="rect">
            <a:avLst/>
          </a:prstGeom>
          <a:solidFill>
            <a:srgbClr val="FFC000"/>
          </a:solidFill>
          <a:ln w="9525">
            <a:solidFill>
              <a:srgbClr val="FFC000"/>
            </a:solidFill>
            <a:round/>
            <a:headEnd/>
            <a:tailEnd/>
          </a:ln>
        </p:spPr>
        <p:txBody>
          <a:bodyPr/>
          <a:lstStyle>
            <a:lvl1pPr>
              <a:spcBef>
                <a:spcPct val="20000"/>
              </a:spcBef>
              <a:buChar char="•"/>
              <a:defRPr sz="3200">
                <a:solidFill>
                  <a:schemeClr val="tx1"/>
                </a:solidFill>
                <a:latin typeface="Georgia" charset="0"/>
                <a:ea typeface="ＭＳ Ｐゴシック" charset="-128"/>
              </a:defRPr>
            </a:lvl1pPr>
            <a:lvl2pPr marL="742950" indent="-285750">
              <a:spcBef>
                <a:spcPct val="20000"/>
              </a:spcBef>
              <a:buChar char="–"/>
              <a:defRPr sz="2800">
                <a:solidFill>
                  <a:schemeClr val="tx1"/>
                </a:solidFill>
                <a:latin typeface="Georgia" charset="0"/>
                <a:ea typeface="ＭＳ Ｐゴシック" charset="-128"/>
              </a:defRPr>
            </a:lvl2pPr>
            <a:lvl3pPr marL="1143000" indent="-228600">
              <a:spcBef>
                <a:spcPct val="20000"/>
              </a:spcBef>
              <a:buChar char="•"/>
              <a:defRPr sz="2400">
                <a:solidFill>
                  <a:schemeClr val="tx1"/>
                </a:solidFill>
                <a:latin typeface="Georgia" charset="0"/>
                <a:ea typeface="ＭＳ Ｐゴシック" charset="-128"/>
              </a:defRPr>
            </a:lvl3pPr>
            <a:lvl4pPr marL="1600200" indent="-228600">
              <a:spcBef>
                <a:spcPct val="20000"/>
              </a:spcBef>
              <a:buChar char="–"/>
              <a:defRPr sz="2000">
                <a:solidFill>
                  <a:schemeClr val="tx1"/>
                </a:solidFill>
                <a:latin typeface="Georgia" charset="0"/>
                <a:ea typeface="ＭＳ Ｐゴシック" charset="-128"/>
              </a:defRPr>
            </a:lvl4pPr>
            <a:lvl5pPr marL="2057400" indent="-228600">
              <a:spcBef>
                <a:spcPct val="20000"/>
              </a:spcBef>
              <a:buChar char="»"/>
              <a:defRPr sz="2000">
                <a:solidFill>
                  <a:schemeClr val="tx1"/>
                </a:solidFill>
                <a:latin typeface="Georgia"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Georgia"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Georgia"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Georgia"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Georgia" charset="0"/>
                <a:ea typeface="ＭＳ Ｐゴシック" charset="-128"/>
              </a:defRPr>
            </a:lvl9pPr>
          </a:lstStyle>
          <a:p>
            <a:pPr>
              <a:spcBef>
                <a:spcPct val="0"/>
              </a:spcBef>
              <a:buFontTx/>
              <a:buNone/>
            </a:pPr>
            <a:endParaRPr lang="en-US" altLang="en-US" sz="2400">
              <a:latin typeface="Times" charset="0"/>
            </a:endParaRPr>
          </a:p>
        </p:txBody>
      </p:sp>
      <p:sp>
        <p:nvSpPr>
          <p:cNvPr id="17410" name="Title 1"/>
          <p:cNvSpPr>
            <a:spLocks noGrp="1"/>
          </p:cNvSpPr>
          <p:nvPr>
            <p:ph type="title"/>
          </p:nvPr>
        </p:nvSpPr>
        <p:spPr/>
        <p:txBody>
          <a:bodyPr>
            <a:normAutofit fontScale="90000"/>
          </a:bodyPr>
          <a:lstStyle/>
          <a:p>
            <a:r>
              <a:rPr lang="en-US" altLang="en-US" sz="4000">
                <a:latin typeface="Century Gothic" charset="0"/>
                <a:ea typeface="ＭＳ Ｐゴシック" charset="-128"/>
              </a:rPr>
              <a:t>Adolescent Well Care:</a:t>
            </a:r>
            <a:br>
              <a:rPr lang="en-US" altLang="en-US" sz="4000">
                <a:latin typeface="Century Gothic" charset="0"/>
                <a:ea typeface="ＭＳ Ｐゴシック" charset="-128"/>
              </a:rPr>
            </a:br>
            <a:r>
              <a:rPr lang="en-US" altLang="en-US" sz="4000">
                <a:latin typeface="Century Gothic" charset="0"/>
                <a:ea typeface="ＭＳ Ｐゴシック" charset="-128"/>
              </a:rPr>
              <a:t>National Data</a:t>
            </a:r>
          </a:p>
        </p:txBody>
      </p:sp>
      <p:sp>
        <p:nvSpPr>
          <p:cNvPr id="4" name="TextBox 3">
            <a:extLst>
              <a:ext uri="{FF2B5EF4-FFF2-40B4-BE49-F238E27FC236}"/>
            </a:extLst>
          </p:cNvPr>
          <p:cNvSpPr txBox="1"/>
          <p:nvPr/>
        </p:nvSpPr>
        <p:spPr>
          <a:xfrm>
            <a:off x="885825" y="2232025"/>
            <a:ext cx="2895600" cy="2184400"/>
          </a:xfrm>
          <a:prstGeom prst="rect">
            <a:avLst/>
          </a:prstGeom>
          <a:noFill/>
        </p:spPr>
        <p:txBody>
          <a:bodyPr>
            <a:spAutoFit/>
          </a:bodyPr>
          <a:lstStyle/>
          <a:p>
            <a:pPr algn="ctr">
              <a:defRPr/>
            </a:pPr>
            <a:r>
              <a:rPr lang="en-US" sz="4000" b="1" dirty="0">
                <a:solidFill>
                  <a:schemeClr val="accent2">
                    <a:lumMod val="75000"/>
                  </a:schemeClr>
                </a:solidFill>
                <a:latin typeface="Century Gothic" pitchFamily="34" charset="0"/>
                <a:ea typeface="ＭＳ Ｐゴシック" panose="020B0600070205080204" pitchFamily="34" charset="-128"/>
              </a:rPr>
              <a:t>48%</a:t>
            </a:r>
          </a:p>
          <a:p>
            <a:pPr>
              <a:defRPr/>
            </a:pPr>
            <a:r>
              <a:rPr lang="en-US" dirty="0">
                <a:solidFill>
                  <a:schemeClr val="accent4">
                    <a:lumMod val="75000"/>
                  </a:schemeClr>
                </a:solidFill>
                <a:latin typeface="Century Gothic" pitchFamily="34" charset="0"/>
                <a:ea typeface="ＭＳ Ｐゴシック" panose="020B0600070205080204" pitchFamily="34" charset="-128"/>
              </a:rPr>
              <a:t>Adolescents had a preventive care visit in the </a:t>
            </a:r>
          </a:p>
          <a:p>
            <a:pPr>
              <a:defRPr/>
            </a:pPr>
            <a:r>
              <a:rPr lang="en-US" dirty="0">
                <a:solidFill>
                  <a:schemeClr val="accent4">
                    <a:lumMod val="75000"/>
                  </a:schemeClr>
                </a:solidFill>
                <a:latin typeface="Century Gothic" pitchFamily="34" charset="0"/>
                <a:ea typeface="ＭＳ Ｐゴシック" panose="020B0600070205080204" pitchFamily="34" charset="-128"/>
              </a:rPr>
              <a:t>past year </a:t>
            </a:r>
            <a:endParaRPr lang="en-US" sz="4000" b="1" dirty="0">
              <a:solidFill>
                <a:schemeClr val="accent4">
                  <a:lumMod val="75000"/>
                </a:schemeClr>
              </a:solidFill>
              <a:latin typeface="Century Gothic" pitchFamily="34" charset="0"/>
              <a:ea typeface="ＭＳ Ｐゴシック" panose="020B0600070205080204" pitchFamily="34" charset="-128"/>
            </a:endParaRPr>
          </a:p>
        </p:txBody>
      </p:sp>
      <p:sp>
        <p:nvSpPr>
          <p:cNvPr id="6" name="TextBox 5">
            <a:extLst>
              <a:ext uri="{FF2B5EF4-FFF2-40B4-BE49-F238E27FC236}"/>
            </a:extLst>
          </p:cNvPr>
          <p:cNvSpPr txBox="1"/>
          <p:nvPr/>
        </p:nvSpPr>
        <p:spPr>
          <a:xfrm>
            <a:off x="5195888" y="2232025"/>
            <a:ext cx="3230562" cy="2184400"/>
          </a:xfrm>
          <a:prstGeom prst="rect">
            <a:avLst/>
          </a:prstGeom>
          <a:noFill/>
        </p:spPr>
        <p:txBody>
          <a:bodyPr>
            <a:spAutoFit/>
          </a:bodyPr>
          <a:lstStyle/>
          <a:p>
            <a:pPr algn="ctr">
              <a:defRPr/>
            </a:pPr>
            <a:r>
              <a:rPr lang="en-US" sz="4000" b="1" dirty="0">
                <a:solidFill>
                  <a:schemeClr val="accent2">
                    <a:lumMod val="75000"/>
                  </a:schemeClr>
                </a:solidFill>
                <a:latin typeface="Century Gothic" pitchFamily="34" charset="0"/>
                <a:ea typeface="ＭＳ Ｐゴシック" panose="020B0600070205080204" pitchFamily="34" charset="-128"/>
              </a:rPr>
              <a:t>35%</a:t>
            </a:r>
          </a:p>
          <a:p>
            <a:pPr>
              <a:defRPr/>
            </a:pPr>
            <a:r>
              <a:rPr lang="en-US" dirty="0">
                <a:solidFill>
                  <a:schemeClr val="accent4">
                    <a:lumMod val="75000"/>
                  </a:schemeClr>
                </a:solidFill>
                <a:latin typeface="Century Gothic" pitchFamily="34" charset="0"/>
                <a:ea typeface="ＭＳ Ｐゴシック" panose="020B0600070205080204" pitchFamily="34" charset="-128"/>
              </a:rPr>
              <a:t>Adolescents received the recommended preventive services</a:t>
            </a:r>
            <a:endParaRPr lang="en-US" sz="4000" b="1" dirty="0">
              <a:solidFill>
                <a:schemeClr val="accent4">
                  <a:lumMod val="75000"/>
                </a:schemeClr>
              </a:solidFill>
              <a:latin typeface="Century Gothic" pitchFamily="34" charset="0"/>
              <a:ea typeface="ＭＳ Ｐゴシック" panose="020B0600070205080204" pitchFamily="34" charset="-128"/>
            </a:endParaRPr>
          </a:p>
        </p:txBody>
      </p:sp>
      <p:sp>
        <p:nvSpPr>
          <p:cNvPr id="7" name="TextBox 6">
            <a:extLst>
              <a:ext uri="{FF2B5EF4-FFF2-40B4-BE49-F238E27FC236}"/>
            </a:extLst>
          </p:cNvPr>
          <p:cNvSpPr txBox="1"/>
          <p:nvPr/>
        </p:nvSpPr>
        <p:spPr>
          <a:xfrm>
            <a:off x="1089025" y="4759325"/>
            <a:ext cx="7027863" cy="1200150"/>
          </a:xfrm>
          <a:prstGeom prst="rect">
            <a:avLst/>
          </a:prstGeom>
          <a:noFill/>
        </p:spPr>
        <p:txBody>
          <a:bodyPr wrap="none">
            <a:spAutoFit/>
          </a:bodyPr>
          <a:lstStyle/>
          <a:p>
            <a:pPr algn="ctr">
              <a:defRPr/>
            </a:pPr>
            <a:r>
              <a:rPr lang="en-US" b="1" dirty="0">
                <a:solidFill>
                  <a:schemeClr val="accent2">
                    <a:lumMod val="75000"/>
                  </a:schemeClr>
                </a:solidFill>
                <a:latin typeface="Century Gothic" pitchFamily="34" charset="0"/>
                <a:ea typeface="ＭＳ Ｐゴシック" panose="020B0600070205080204" pitchFamily="34" charset="-128"/>
              </a:rPr>
              <a:t>How often do they come to the clinic?</a:t>
            </a:r>
          </a:p>
          <a:p>
            <a:pPr>
              <a:defRPr/>
            </a:pPr>
            <a:r>
              <a:rPr lang="en-US" dirty="0">
                <a:solidFill>
                  <a:schemeClr val="accent4">
                    <a:lumMod val="75000"/>
                  </a:schemeClr>
                </a:solidFill>
                <a:latin typeface="Century Gothic" pitchFamily="34" charset="0"/>
                <a:ea typeface="ＭＳ Ｐゴシック" panose="020B0600070205080204" pitchFamily="34" charset="-128"/>
              </a:rPr>
              <a:t>For non-preventive care visits: 1-1.5 times/year</a:t>
            </a:r>
          </a:p>
          <a:p>
            <a:pPr>
              <a:defRPr/>
            </a:pPr>
            <a:r>
              <a:rPr lang="en-US" dirty="0">
                <a:solidFill>
                  <a:schemeClr val="accent4">
                    <a:lumMod val="75000"/>
                  </a:schemeClr>
                </a:solidFill>
                <a:latin typeface="Century Gothic" pitchFamily="34" charset="0"/>
                <a:ea typeface="ＭＳ Ｐゴシック" panose="020B0600070205080204" pitchFamily="34" charset="-128"/>
              </a:rPr>
              <a:t>For preventive care visits: 0.15-0.28 times/year</a:t>
            </a:r>
          </a:p>
        </p:txBody>
      </p:sp>
      <p:sp>
        <p:nvSpPr>
          <p:cNvPr id="17414" name="TextBox 7"/>
          <p:cNvSpPr txBox="1">
            <a:spLocks noChangeArrowheads="1"/>
          </p:cNvSpPr>
          <p:nvPr/>
        </p:nvSpPr>
        <p:spPr bwMode="auto">
          <a:xfrm>
            <a:off x="2333625" y="1555750"/>
            <a:ext cx="44767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Georgia" charset="0"/>
                <a:ea typeface="ＭＳ Ｐゴシック" charset="-128"/>
              </a:defRPr>
            </a:lvl1pPr>
            <a:lvl2pPr marL="742950" indent="-285750">
              <a:spcBef>
                <a:spcPct val="20000"/>
              </a:spcBef>
              <a:buChar char="–"/>
              <a:defRPr sz="2800">
                <a:solidFill>
                  <a:schemeClr val="tx1"/>
                </a:solidFill>
                <a:latin typeface="Georgia" charset="0"/>
                <a:ea typeface="ＭＳ Ｐゴシック" charset="-128"/>
              </a:defRPr>
            </a:lvl2pPr>
            <a:lvl3pPr marL="1143000" indent="-228600">
              <a:spcBef>
                <a:spcPct val="20000"/>
              </a:spcBef>
              <a:buChar char="•"/>
              <a:defRPr sz="2400">
                <a:solidFill>
                  <a:schemeClr val="tx1"/>
                </a:solidFill>
                <a:latin typeface="Georgia" charset="0"/>
                <a:ea typeface="ＭＳ Ｐゴシック" charset="-128"/>
              </a:defRPr>
            </a:lvl3pPr>
            <a:lvl4pPr marL="1600200" indent="-228600">
              <a:spcBef>
                <a:spcPct val="20000"/>
              </a:spcBef>
              <a:buChar char="–"/>
              <a:defRPr sz="2000">
                <a:solidFill>
                  <a:schemeClr val="tx1"/>
                </a:solidFill>
                <a:latin typeface="Georgia" charset="0"/>
                <a:ea typeface="ＭＳ Ｐゴシック" charset="-128"/>
              </a:defRPr>
            </a:lvl4pPr>
            <a:lvl5pPr marL="2057400" indent="-228600">
              <a:spcBef>
                <a:spcPct val="20000"/>
              </a:spcBef>
              <a:buChar char="»"/>
              <a:defRPr sz="2000">
                <a:solidFill>
                  <a:schemeClr val="tx1"/>
                </a:solidFill>
                <a:latin typeface="Georgia"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Georgia"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Georgia"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Georgia"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Georgia" charset="0"/>
                <a:ea typeface="ＭＳ Ｐゴシック" charset="-128"/>
              </a:defRPr>
            </a:lvl9pPr>
          </a:lstStyle>
          <a:p>
            <a:pPr>
              <a:spcBef>
                <a:spcPct val="0"/>
              </a:spcBef>
              <a:buFontTx/>
              <a:buNone/>
            </a:pPr>
            <a:r>
              <a:rPr lang="en-US" altLang="en-US" sz="2400" b="1">
                <a:solidFill>
                  <a:schemeClr val="tx2"/>
                </a:solidFill>
                <a:latin typeface="Century Gothic" charset="0"/>
              </a:rPr>
              <a:t>Based on billing claims data </a:t>
            </a:r>
          </a:p>
        </p:txBody>
      </p:sp>
      <p:sp>
        <p:nvSpPr>
          <p:cNvPr id="17415" name="TextBox 4"/>
          <p:cNvSpPr txBox="1">
            <a:spLocks noChangeArrowheads="1"/>
          </p:cNvSpPr>
          <p:nvPr/>
        </p:nvSpPr>
        <p:spPr bwMode="auto">
          <a:xfrm>
            <a:off x="76200" y="6286500"/>
            <a:ext cx="3844925"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Georgia" charset="0"/>
                <a:ea typeface="ＭＳ Ｐゴシック" charset="-128"/>
              </a:defRPr>
            </a:lvl1pPr>
            <a:lvl2pPr marL="742950" indent="-285750">
              <a:spcBef>
                <a:spcPct val="20000"/>
              </a:spcBef>
              <a:buChar char="–"/>
              <a:defRPr sz="2800">
                <a:solidFill>
                  <a:schemeClr val="tx1"/>
                </a:solidFill>
                <a:latin typeface="Georgia" charset="0"/>
                <a:ea typeface="ＭＳ Ｐゴシック" charset="-128"/>
              </a:defRPr>
            </a:lvl2pPr>
            <a:lvl3pPr marL="1143000" indent="-228600">
              <a:spcBef>
                <a:spcPct val="20000"/>
              </a:spcBef>
              <a:buChar char="•"/>
              <a:defRPr sz="2400">
                <a:solidFill>
                  <a:schemeClr val="tx1"/>
                </a:solidFill>
                <a:latin typeface="Georgia" charset="0"/>
                <a:ea typeface="ＭＳ Ｐゴシック" charset="-128"/>
              </a:defRPr>
            </a:lvl3pPr>
            <a:lvl4pPr marL="1600200" indent="-228600">
              <a:spcBef>
                <a:spcPct val="20000"/>
              </a:spcBef>
              <a:buChar char="–"/>
              <a:defRPr sz="2000">
                <a:solidFill>
                  <a:schemeClr val="tx1"/>
                </a:solidFill>
                <a:latin typeface="Georgia" charset="0"/>
                <a:ea typeface="ＭＳ Ｐゴシック" charset="-128"/>
              </a:defRPr>
            </a:lvl4pPr>
            <a:lvl5pPr marL="2057400" indent="-228600">
              <a:spcBef>
                <a:spcPct val="20000"/>
              </a:spcBef>
              <a:buChar char="»"/>
              <a:defRPr sz="2000">
                <a:solidFill>
                  <a:schemeClr val="tx1"/>
                </a:solidFill>
                <a:latin typeface="Georgia"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Georgia"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Georgia"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Georgia"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Georgia" charset="0"/>
                <a:ea typeface="ＭＳ Ｐゴシック" charset="-128"/>
              </a:defRPr>
            </a:lvl9pPr>
          </a:lstStyle>
          <a:p>
            <a:pPr>
              <a:spcBef>
                <a:spcPct val="0"/>
              </a:spcBef>
              <a:buFontTx/>
              <a:buNone/>
            </a:pPr>
            <a:r>
              <a:rPr lang="en-US" altLang="en-US" sz="1000">
                <a:latin typeface="Century Gothic" charset="0"/>
              </a:rPr>
              <a:t>Adams, SH et al, JAMA Peds, 2018, 172(1):43-48</a:t>
            </a:r>
          </a:p>
          <a:p>
            <a:pPr>
              <a:spcBef>
                <a:spcPct val="0"/>
              </a:spcBef>
              <a:buFontTx/>
              <a:buNone/>
            </a:pPr>
            <a:r>
              <a:rPr lang="en-US" altLang="en-US" sz="1000">
                <a:latin typeface="Century Gothic" charset="0"/>
              </a:rPr>
              <a:t>Nordin et al, </a:t>
            </a:r>
            <a:r>
              <a:rPr lang="en-US" altLang="en-US" sz="1000" i="1">
                <a:latin typeface="Century Gothic" charset="0"/>
              </a:rPr>
              <a:t>Annals of Family Medicine, </a:t>
            </a:r>
            <a:r>
              <a:rPr lang="en-US" altLang="en-US" sz="1000">
                <a:latin typeface="Century Gothic" charset="0"/>
              </a:rPr>
              <a:t>2010;8(6):511-516</a:t>
            </a:r>
          </a:p>
          <a:p>
            <a:pPr>
              <a:spcBef>
                <a:spcPct val="0"/>
              </a:spcBef>
              <a:buFontTx/>
              <a:buNone/>
            </a:pPr>
            <a:r>
              <a:rPr lang="en-US" altLang="en-US" sz="1000">
                <a:latin typeface="Century Gothic" charset="0"/>
              </a:rPr>
              <a:t>Rand et al, </a:t>
            </a:r>
            <a:r>
              <a:rPr lang="en-US" altLang="en-US" sz="1000" i="1">
                <a:latin typeface="Century Gothic" charset="0"/>
              </a:rPr>
              <a:t>Arch Pediatr Adolesc Med. </a:t>
            </a:r>
            <a:r>
              <a:rPr lang="en-US" altLang="en-US" sz="1000">
                <a:latin typeface="Century Gothic" charset="0"/>
              </a:rPr>
              <a:t>2007;161(3):252-259.</a:t>
            </a:r>
          </a:p>
        </p:txBody>
      </p:sp>
    </p:spTree>
    <p:extLst>
      <p:ext uri="{BB962C8B-B14F-4D97-AF65-F5344CB8AC3E}">
        <p14:creationId xmlns="" xmlns:p14="http://schemas.microsoft.com/office/powerpoint/2010/main" val="189015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3563</TotalTime>
  <Words>2478</Words>
  <Application>Microsoft Office PowerPoint</Application>
  <PresentationFormat>On-screen Show (4:3)</PresentationFormat>
  <Paragraphs>493</Paragraphs>
  <Slides>68</Slides>
  <Notes>22</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Slide 1</vt:lpstr>
      <vt:lpstr>Slide 2</vt:lpstr>
      <vt:lpstr>Slide 3</vt:lpstr>
      <vt:lpstr>Slide 4</vt:lpstr>
      <vt:lpstr>Slide 5</vt:lpstr>
      <vt:lpstr>Slide 6</vt:lpstr>
      <vt:lpstr>Slide 7</vt:lpstr>
      <vt:lpstr>Adolescence is a unique developmental period… characterized by distinct and dramatic developmental, physical, social, emotional and intellectual changes. The physical and emotional changes that take place are second only to the changes that take place during infancy.  </vt:lpstr>
      <vt:lpstr>Adolescent Well Care: National Data</vt:lpstr>
      <vt:lpstr>Medical and Family History + Sports Participation Evaluation + Head-to-Toe Exam + Confidential Psychosocial Assessment +  Preventive Health Screening + Immunizations + Anticipatory Guidance =</vt:lpstr>
      <vt:lpstr>Ohio Department of Health Strategic Goals</vt:lpstr>
      <vt:lpstr>Ohio AAP Adolescent  Programs and Education</vt:lpstr>
      <vt:lpstr>Slide 13</vt:lpstr>
      <vt:lpstr>Sleep Committee Chair,  Ohio Adolescent Health Partnership  Health Policy Director,  Ohio Chapter of Start School Later </vt:lpstr>
      <vt:lpstr>Slide 15</vt:lpstr>
      <vt:lpstr>Slide 16</vt:lpstr>
      <vt:lpstr>Objectives</vt:lpstr>
      <vt:lpstr>How do we know that smoking is bad?</vt:lpstr>
      <vt:lpstr>Slide 19</vt:lpstr>
      <vt:lpstr>Slide 20</vt:lpstr>
      <vt:lpstr>Slide 21</vt:lpstr>
      <vt:lpstr>“Sleep and Risk-Taking Behavior in Adolescents.” (O’Brien and Mindell, 2005)</vt:lpstr>
      <vt:lpstr>“Relationships between hours of sleep and health-risk behaviors in US adolescent students.” (McKnight-Eily et al, 2011) </vt:lpstr>
      <vt:lpstr>“Sleepless in Fairfax: The Difference One More Hour of Sleep Can Make for Teen Hopelessness, Suicidal Ideation, and Substance Use.” (Winsler et al, 2015)</vt:lpstr>
      <vt:lpstr>Slide 25</vt:lpstr>
      <vt:lpstr>“Trouble sleeping and anxiety/depression in childhood.” (Johnson, Chilcoat, and Breslau, 2000)</vt:lpstr>
      <vt:lpstr>“The Prospective Association Between Sleep and Initiation of Substance Use in Young Adolescents” (Miller, Janssen, and Jackson – 2017)</vt:lpstr>
      <vt:lpstr>Slide 28</vt:lpstr>
      <vt:lpstr>“Sleep restriction worsens mood and emotion regulation in adolescents.” (Baum, Beebe, et al 2014)</vt:lpstr>
      <vt:lpstr>“Impact of sleep restriction versus idealized sleep on emotional experience, reactivity and regulation in healthy adolescents.” (Reddy et al, 2017) </vt:lpstr>
      <vt:lpstr>“The impact of experimental sleep restriction on affective functioning in social and nonsocial contexts among adolescents.” (McMakin et al, 2016)</vt:lpstr>
      <vt:lpstr>“The impact of experimental sleep restriction on affective functioning in social and nonsocial contexts among adolescents.” (McMakin et al, 2016)</vt:lpstr>
      <vt:lpstr>“Impact of Delaying School Start Time on Adolescent Sleep, Mood, and Behavior.” (Owens et al, 2010)</vt:lpstr>
      <vt:lpstr>“Longitudinal outcomes of start time delay on sleep, behavior, and achievement in high school.” (Thatcher and Onyper, 2016)</vt:lpstr>
      <vt:lpstr>Slide 35</vt:lpstr>
      <vt:lpstr>Multi-site study: Impacts of later school start times.  (Wahlstrom et al, 2014)</vt:lpstr>
      <vt:lpstr>Slide 37</vt:lpstr>
      <vt:lpstr>“Impact of sleep and circadian rhythms on addiction vulnerability in adolescents.” (Logan et al, 2018 – in press – Biological Psychiatry)</vt:lpstr>
      <vt:lpstr>Slide 39</vt:lpstr>
      <vt:lpstr>Adolescent Sleep Needs (12-25)</vt:lpstr>
      <vt:lpstr>Adolescent Sleep Needs (12-25)</vt:lpstr>
      <vt:lpstr>Adolescent Sleep Needs (12-25)</vt:lpstr>
      <vt:lpstr>Weekend Catch-Up</vt:lpstr>
      <vt:lpstr>Reporting flaw:</vt:lpstr>
      <vt:lpstr>Racial Differences in Teen Sleep: (Sources: 2013-2016 YRBS and Minnesota SSR)</vt:lpstr>
      <vt:lpstr>Gender Differences in Teen Sleep: (Sources: 2013 – 2016 YRBS and Minnesota SSR)</vt:lpstr>
      <vt:lpstr>Barriers to Sleep for Adolescents</vt:lpstr>
      <vt:lpstr>Slide 48</vt:lpstr>
      <vt:lpstr>Slide 49</vt:lpstr>
      <vt:lpstr>Free Posters for Schools</vt:lpstr>
      <vt:lpstr>NIH - NHLBI Grades 9-12 Curriculum</vt:lpstr>
      <vt:lpstr>Nemours Grades 9-12 Curriculum</vt:lpstr>
      <vt:lpstr>American Academy of Sleep Medicine  K-12 Lesson Plans</vt:lpstr>
      <vt:lpstr>More resources, compiled by Ohio’s Dr. Dean Beebe:</vt:lpstr>
      <vt:lpstr>Free Handout from Start School Later</vt:lpstr>
      <vt:lpstr>Free 9-page guide from NIH</vt:lpstr>
      <vt:lpstr>Free 4-page resource from SAMHSA</vt:lpstr>
      <vt:lpstr>Barriers to Sleep for Adolescents</vt:lpstr>
      <vt:lpstr>Evening Stimulation</vt:lpstr>
      <vt:lpstr>Barriers to Sleep for Adolescents</vt:lpstr>
      <vt:lpstr>Why Are Adolescents  Sleep-Deprived? </vt:lpstr>
      <vt:lpstr>Later middle/high school start times:</vt:lpstr>
      <vt:lpstr>Slide 63</vt:lpstr>
      <vt:lpstr>Slide 64</vt:lpstr>
      <vt:lpstr> </vt:lpstr>
      <vt:lpstr> </vt:lpstr>
      <vt:lpstr>Research database available via www.StartSchoolLater.net</vt:lpstr>
      <vt:lpstr>Slide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Comprehensive Adolescent Well Care:   Making Time for Sleep</dc:title>
  <dc:creator>Jay Dritz;S. Simera</dc:creator>
  <cp:lastModifiedBy>Simera Consulting</cp:lastModifiedBy>
  <cp:revision>324</cp:revision>
  <dcterms:created xsi:type="dcterms:W3CDTF">2016-09-12T18:57:23Z</dcterms:created>
  <dcterms:modified xsi:type="dcterms:W3CDTF">2018-03-27T13:45:06Z</dcterms:modified>
</cp:coreProperties>
</file>